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85" r:id="rId6"/>
    <p:sldId id="272" r:id="rId7"/>
    <p:sldId id="273" r:id="rId8"/>
    <p:sldId id="261" r:id="rId9"/>
    <p:sldId id="274" r:id="rId10"/>
    <p:sldId id="275" r:id="rId11"/>
    <p:sldId id="276" r:id="rId12"/>
    <p:sldId id="277" r:id="rId13"/>
    <p:sldId id="278" r:id="rId14"/>
    <p:sldId id="280" r:id="rId15"/>
    <p:sldId id="262" r:id="rId16"/>
    <p:sldId id="263" r:id="rId17"/>
    <p:sldId id="264" r:id="rId18"/>
    <p:sldId id="281" r:id="rId19"/>
    <p:sldId id="282" r:id="rId20"/>
    <p:sldId id="283" r:id="rId21"/>
    <p:sldId id="260" r:id="rId22"/>
    <p:sldId id="265" r:id="rId23"/>
    <p:sldId id="284" r:id="rId24"/>
    <p:sldId id="266" r:id="rId25"/>
    <p:sldId id="267" r:id="rId26"/>
    <p:sldId id="268" r:id="rId27"/>
    <p:sldId id="257" r:id="rId28"/>
    <p:sldId id="258" r:id="rId29"/>
    <p:sldId id="259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A0-7F27-48E1-9CD7-8BF3B9502D45}" type="datetimeFigureOut">
              <a:rPr lang="th-TH" smtClean="0"/>
              <a:t>08/12/65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3980A2-DBEA-4A3B-93F1-3B1898F8FF9B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A0-7F27-48E1-9CD7-8BF3B9502D45}" type="datetimeFigureOut">
              <a:rPr lang="th-TH" smtClean="0"/>
              <a:t>08/12/65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0A2-DBEA-4A3B-93F1-3B1898F8FF9B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53980A2-DBEA-4A3B-93F1-3B1898F8FF9B}" type="slidenum">
              <a:rPr lang="th-TH" smtClean="0"/>
              <a:t>‹#›</a:t>
            </a:fld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A0-7F27-48E1-9CD7-8BF3B9502D45}" type="datetimeFigureOut">
              <a:rPr lang="th-TH" smtClean="0"/>
              <a:t>08/12/65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A0-7F27-48E1-9CD7-8BF3B9502D45}" type="datetimeFigureOut">
              <a:rPr lang="th-TH" smtClean="0"/>
              <a:t>08/12/65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53980A2-DBEA-4A3B-93F1-3B1898F8FF9B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A0-7F27-48E1-9CD7-8BF3B9502D45}" type="datetimeFigureOut">
              <a:rPr lang="th-TH" smtClean="0"/>
              <a:t>08/12/65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3980A2-DBEA-4A3B-93F1-3B1898F8FF9B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68B2A0-7F27-48E1-9CD7-8BF3B9502D45}" type="datetimeFigureOut">
              <a:rPr lang="th-TH" smtClean="0"/>
              <a:t>08/12/65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0A2-DBEA-4A3B-93F1-3B1898F8FF9B}" type="slidenum">
              <a:rPr lang="th-TH" smtClean="0"/>
              <a:t>‹#›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A0-7F27-48E1-9CD7-8BF3B9502D45}" type="datetimeFigureOut">
              <a:rPr lang="th-TH" smtClean="0"/>
              <a:t>08/12/65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53980A2-DBEA-4A3B-93F1-3B1898F8FF9B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A0-7F27-48E1-9CD7-8BF3B9502D45}" type="datetimeFigureOut">
              <a:rPr lang="th-TH" smtClean="0"/>
              <a:t>08/12/65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53980A2-DBEA-4A3B-93F1-3B1898F8FF9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A0-7F27-48E1-9CD7-8BF3B9502D45}" type="datetimeFigureOut">
              <a:rPr lang="th-TH" smtClean="0"/>
              <a:t>08/12/65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3980A2-DBEA-4A3B-93F1-3B1898F8FF9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3980A2-DBEA-4A3B-93F1-3B1898F8FF9B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A0-7F27-48E1-9CD7-8BF3B9502D45}" type="datetimeFigureOut">
              <a:rPr lang="th-TH" smtClean="0"/>
              <a:t>08/12/65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53980A2-DBEA-4A3B-93F1-3B1898F8FF9B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668B2A0-7F27-48E1-9CD7-8BF3B9502D45}" type="datetimeFigureOut">
              <a:rPr lang="th-TH" smtClean="0"/>
              <a:t>08/12/65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668B2A0-7F27-48E1-9CD7-8BF3B9502D45}" type="datetimeFigureOut">
              <a:rPr lang="th-TH" smtClean="0"/>
              <a:t>08/12/65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3980A2-DBEA-4A3B-93F1-3B1898F8FF9B}" type="slidenum">
              <a:rPr lang="th-TH" smtClean="0"/>
              <a:t>‹#›</a:t>
            </a:fld>
            <a:endParaRPr lang="th-TH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3930" y="620688"/>
            <a:ext cx="4584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ความรู้เรื่อง “กลอน”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8"/>
          <a:stretch/>
        </p:blipFill>
        <p:spPr>
          <a:xfrm>
            <a:off x="4476384" y="2708919"/>
            <a:ext cx="3384376" cy="334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8"/>
          <a:stretch/>
        </p:blipFill>
        <p:spPr>
          <a:xfrm>
            <a:off x="1115616" y="2708919"/>
            <a:ext cx="3456384" cy="334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93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59426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NiramitIT๙" pitchFamily="2" charset="-34"/>
                <a:cs typeface="TH NiramitIT๙" pitchFamily="2" charset="-34"/>
              </a:rPr>
              <a:t>ชื่อเรียกสามัญของกลอน ๑ บท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700808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NiramitIT๙" pitchFamily="2" charset="-34"/>
                <a:cs typeface="TH NiramitIT๙" pitchFamily="2" charset="-34"/>
              </a:rPr>
              <a:t>● วรรคที่ ๑ เรียกว่า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“วรรคสดับ”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เป็นวรรคเปิดเรื่องหรือเปิดความที่ได้รับเรื่องราวมา เพื่อดำเนินเรื่องให้ต่อเนื่องเป็นกระบวนความ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เดียวกัน</a:t>
            </a:r>
          </a:p>
          <a:p>
            <a:endParaRPr lang="en-US" dirty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● 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วรรคที่ ๒ เรียกว่า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“วรรครับ”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เป็นวรรคที่ต้องรับสัมผัสต่อจากวรรคที่ ๑ และยังรับสัมผัสบทเชื่อมโยงมาจากท้ายวรรคที่ ๔ หากมีบทกลอนก่อน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หน้า</a:t>
            </a:r>
          </a:p>
          <a:p>
            <a:endParaRPr lang="en-US" dirty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● 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วรรคที่ ๓ เรียกว่า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“วรรครอง”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เป็นวรรคที่รับสัมผัสต่อเนื่องมาจากวรรคที่ ๒ แล้วส่งสัมผัสไปหาวรรคที่ 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๔</a:t>
            </a: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</a:t>
            </a:r>
            <a:endParaRPr lang="en-US" dirty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● 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วรรคที่ ๔ เรียกว่า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“วรรคส่ง”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เป็นวรรคที่รับสัมผัสจากวรรคที่ ๓ แล้วยังเป็นวรรคที่ต้องส่งสัมผัสบทโยงไปหาคำสุดท้ายของวรรคที่ ๒ ในบทถัดไป</a:t>
            </a:r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28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69674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6798" y="319242"/>
            <a:ext cx="43380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4800" b="1" dirty="0" smtClean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H NiramitIT๙" pitchFamily="2" charset="-34"/>
                <a:cs typeface="TH NiramitIT๙" pitchFamily="2" charset="-34"/>
              </a:rPr>
              <a:t>โครงสร้างกลอน </a:t>
            </a:r>
            <a:r>
              <a:rPr lang="th-TH" sz="48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H NiramitIT๙" pitchFamily="2" charset="-34"/>
                <a:cs typeface="TH NiramitIT๙" pitchFamily="2" charset="-34"/>
              </a:rPr>
              <a:t>๑ บท</a:t>
            </a:r>
            <a:endParaRPr lang="en-US" sz="4800" b="1" dirty="0">
              <a:ln w="10541" cmpd="sng">
                <a:solidFill>
                  <a:srgbClr val="D16349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16349">
                      <a:tint val="40000"/>
                      <a:satMod val="250000"/>
                    </a:srgbClr>
                  </a:gs>
                  <a:gs pos="9000">
                    <a:srgbClr val="D16349">
                      <a:tint val="52000"/>
                      <a:satMod val="300000"/>
                    </a:srgbClr>
                  </a:gs>
                  <a:gs pos="50000">
                    <a:srgbClr val="D16349">
                      <a:shade val="20000"/>
                      <a:satMod val="300000"/>
                    </a:srgbClr>
                  </a:gs>
                  <a:gs pos="79000">
                    <a:srgbClr val="D16349">
                      <a:tint val="52000"/>
                      <a:satMod val="300000"/>
                    </a:srgbClr>
                  </a:gs>
                  <a:gs pos="100000">
                    <a:srgbClr val="D16349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46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27584" y="1556792"/>
            <a:ext cx="2304256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395536" y="271914"/>
            <a:ext cx="5915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สัมผัสในการเขียนบทร้อยกรอง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304" y="263691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NiramitIT๙" pitchFamily="2" charset="-34"/>
                <a:cs typeface="TH NiramitIT๙" pitchFamily="2" charset="-34"/>
              </a:rPr>
              <a:t>หมายถึง คำสัมผัสหรือคำคล้องจองที่อยู่ในวรรคเดียวกัน ซึ่งเป็นคำคล้องจองเชื่อมระหว่างกลุ่มคำแรกกับกลุ่มคำกลาง และกลุ่มคำกลางกับกลุ่มคำท้าย </a:t>
            </a:r>
            <a:endParaRPr lang="th-TH" dirty="0" smtClean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ของ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กลอนแต่ละ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วรรค</a:t>
            </a:r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05" y="166567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NiramitIT๙" pitchFamily="2" charset="-34"/>
                <a:cs typeface="TH NiramitIT๙" pitchFamily="2" charset="-34"/>
              </a:rPr>
              <a:t>๑</a:t>
            </a:r>
            <a:r>
              <a:rPr lang="en-US" sz="3600" b="1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600" b="1" dirty="0" smtClean="0">
                <a:latin typeface="TH NiramitIT๙" pitchFamily="2" charset="-34"/>
                <a:cs typeface="TH NiramitIT๙" pitchFamily="2" charset="-34"/>
              </a:rPr>
              <a:t>สัมผัสใน</a:t>
            </a:r>
            <a:endParaRPr lang="th-TH" sz="3600" b="1" dirty="0"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51" y="4022116"/>
            <a:ext cx="562122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71914"/>
            <a:ext cx="5915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สัมผัสในการเขียนบทร้อยกรอง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1622496"/>
            <a:ext cx="2304256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-39603" y="173137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NiramitIT๙" pitchFamily="2" charset="-34"/>
                <a:cs typeface="TH NiramitIT๙" pitchFamily="2" charset="-34"/>
              </a:rPr>
              <a:t>๒</a:t>
            </a:r>
            <a:r>
              <a:rPr lang="en-US" sz="3600" b="1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600" b="1" dirty="0" smtClean="0">
                <a:latin typeface="TH NiramitIT๙" pitchFamily="2" charset="-34"/>
                <a:cs typeface="TH NiramitIT๙" pitchFamily="2" charset="-34"/>
              </a:rPr>
              <a:t>สัมผัสนอก</a:t>
            </a:r>
            <a:endParaRPr lang="th-TH" sz="36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816" y="1622496"/>
            <a:ext cx="603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NiramitIT๙" pitchFamily="2" charset="-34"/>
                <a:cs typeface="TH NiramitIT๙" pitchFamily="2" charset="-34"/>
              </a:rPr>
              <a:t>หมายถึง คำสัมผัสหรือคำคล้องจองเชื่อมระหว่างวรรคหนึ่งกับอีกวรรคหนึ่ง ซึ่งมีกฎเกณฑ์การสัมผัสตามตำแหน่งคำ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540" y="4293096"/>
            <a:ext cx="8352928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u="sng" dirty="0">
                <a:latin typeface="TH NiramitIT๙" pitchFamily="2" charset="-34"/>
                <a:ea typeface="Calibri"/>
                <a:cs typeface="TH NiramitIT๙" pitchFamily="2" charset="-34"/>
              </a:rPr>
              <a:t>วรรคที่ ๑</a:t>
            </a:r>
            <a:r>
              <a:rPr lang="th-TH" sz="2400" dirty="0">
                <a:latin typeface="TH NiramitIT๙" pitchFamily="2" charset="-34"/>
                <a:ea typeface="Calibri"/>
                <a:cs typeface="TH NiramitIT๙" pitchFamily="2" charset="-34"/>
              </a:rPr>
              <a:t>  คำสุดท้ายของวรรคที่ ๑ สัมผัสกับคำที่ ๓ หรือคำที่ ๕ ของวรรคที่ ๒ </a:t>
            </a:r>
            <a:r>
              <a:rPr lang="th-TH" sz="2400" b="1" dirty="0" smtClean="0">
                <a:latin typeface="TH NiramitIT๙" pitchFamily="2" charset="-34"/>
                <a:ea typeface="Calibri"/>
                <a:cs typeface="TH NiramitIT๙" pitchFamily="2" charset="-34"/>
              </a:rPr>
              <a:t>คำ</a:t>
            </a:r>
            <a:r>
              <a:rPr lang="th-TH" sz="2400" b="1" dirty="0">
                <a:latin typeface="TH NiramitIT๙" pitchFamily="2" charset="-34"/>
                <a:ea typeface="Calibri"/>
                <a:cs typeface="TH NiramitIT๙" pitchFamily="2" charset="-34"/>
              </a:rPr>
              <a:t>ใดคำหนึ่ง </a:t>
            </a:r>
            <a:r>
              <a:rPr lang="th-TH" sz="2400" dirty="0">
                <a:latin typeface="TH NiramitIT๙" pitchFamily="2" charset="-34"/>
                <a:ea typeface="Calibri"/>
                <a:cs typeface="TH NiramitIT๙" pitchFamily="2" charset="-34"/>
              </a:rPr>
              <a:t>(กรณีกลอนวรรคที่ ๒ มี ๙ คำ ให้สัมผัสกับคำที่ ๓ หรือ คำที่ ๖ </a:t>
            </a:r>
            <a:r>
              <a:rPr lang="th-TH" sz="2400" b="1" dirty="0">
                <a:latin typeface="TH NiramitIT๙" pitchFamily="2" charset="-34"/>
                <a:ea typeface="Calibri"/>
                <a:cs typeface="TH NiramitIT๙" pitchFamily="2" charset="-34"/>
              </a:rPr>
              <a:t>คำใดคำหนึ่ง</a:t>
            </a:r>
            <a:r>
              <a:rPr lang="th-TH" sz="2400" dirty="0">
                <a:latin typeface="TH NiramitIT๙" pitchFamily="2" charset="-34"/>
                <a:ea typeface="Calibri"/>
                <a:cs typeface="TH NiramitIT๙" pitchFamily="2" charset="-34"/>
              </a:rPr>
              <a:t>) </a:t>
            </a:r>
            <a:endParaRPr lang="en-US" sz="2400" dirty="0">
              <a:latin typeface="TH NiramitIT๙" pitchFamily="2" charset="-34"/>
              <a:ea typeface="Calibri"/>
              <a:cs typeface="TH NiramitIT๙" pitchFamily="2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u="sng" dirty="0" smtClean="0">
                <a:latin typeface="TH NiramitIT๙" pitchFamily="2" charset="-34"/>
                <a:ea typeface="Calibri"/>
                <a:cs typeface="TH NiramitIT๙" pitchFamily="2" charset="-34"/>
              </a:rPr>
              <a:t>วรรค</a:t>
            </a:r>
            <a:r>
              <a:rPr lang="th-TH" sz="2400" u="sng" dirty="0">
                <a:latin typeface="TH NiramitIT๙" pitchFamily="2" charset="-34"/>
                <a:ea typeface="Calibri"/>
                <a:cs typeface="TH NiramitIT๙" pitchFamily="2" charset="-34"/>
              </a:rPr>
              <a:t>ที่ ๒</a:t>
            </a:r>
            <a:r>
              <a:rPr lang="th-TH" sz="2400" dirty="0">
                <a:latin typeface="TH NiramitIT๙" pitchFamily="2" charset="-34"/>
                <a:ea typeface="Calibri"/>
                <a:cs typeface="TH NiramitIT๙" pitchFamily="2" charset="-34"/>
              </a:rPr>
              <a:t>   คำสุดท้ายของวรรคที่ ๒ สัมผัสกับคำสุดท้ายของวรรคที่ ๓ </a:t>
            </a:r>
            <a:endParaRPr lang="en-US" sz="2400" dirty="0">
              <a:latin typeface="TH NiramitIT๙" pitchFamily="2" charset="-34"/>
              <a:ea typeface="Calibri"/>
              <a:cs typeface="TH NiramitIT๙" pitchFamily="2" charset="-34"/>
            </a:endParaRPr>
          </a:p>
          <a:p>
            <a:r>
              <a:rPr lang="th-TH" sz="2400" u="sng" dirty="0" smtClean="0">
                <a:latin typeface="TH NiramitIT๙" pitchFamily="2" charset="-34"/>
                <a:ea typeface="Calibri"/>
                <a:cs typeface="TH NiramitIT๙" pitchFamily="2" charset="-34"/>
              </a:rPr>
              <a:t>วรรค</a:t>
            </a:r>
            <a:r>
              <a:rPr lang="th-TH" sz="2400" u="sng" dirty="0">
                <a:latin typeface="TH NiramitIT๙" pitchFamily="2" charset="-34"/>
                <a:ea typeface="Calibri"/>
                <a:cs typeface="TH NiramitIT๙" pitchFamily="2" charset="-34"/>
              </a:rPr>
              <a:t>ที่ ๓</a:t>
            </a:r>
            <a:r>
              <a:rPr lang="th-TH" sz="2400" dirty="0">
                <a:latin typeface="TH NiramitIT๙" pitchFamily="2" charset="-34"/>
                <a:ea typeface="Calibri"/>
                <a:cs typeface="TH NiramitIT๙" pitchFamily="2" charset="-34"/>
              </a:rPr>
              <a:t>   คำสุดท้ายของวรรคที่ ๓ สัมผัสกับคำที่ ๓ หรือคำที่ ๕ ของวรรคที่ ๔ </a:t>
            </a:r>
            <a:r>
              <a:rPr lang="th-TH" sz="2400" b="1" dirty="0">
                <a:latin typeface="TH NiramitIT๙" pitchFamily="2" charset="-34"/>
                <a:ea typeface="Calibri"/>
                <a:cs typeface="TH NiramitIT๙" pitchFamily="2" charset="-34"/>
              </a:rPr>
              <a:t>คำใดคำหนึ่ง</a:t>
            </a:r>
            <a:r>
              <a:rPr lang="th-TH" sz="2400" dirty="0">
                <a:latin typeface="TH NiramitIT๙" pitchFamily="2" charset="-34"/>
                <a:ea typeface="Calibri"/>
                <a:cs typeface="TH NiramitIT๙" pitchFamily="2" charset="-34"/>
              </a:rPr>
              <a:t> (กรณีกลอนวรรคที่ ๒ มี ๙ คำ ให้สัมผัสกับคำที่ ๓ หรือ คำที่ ๖ </a:t>
            </a:r>
            <a:r>
              <a:rPr lang="th-TH" sz="2400" b="1" dirty="0">
                <a:latin typeface="TH NiramitIT๙" pitchFamily="2" charset="-34"/>
                <a:ea typeface="Calibri"/>
                <a:cs typeface="TH NiramitIT๙" pitchFamily="2" charset="-34"/>
              </a:rPr>
              <a:t>คำใดคำหนึ่ง</a:t>
            </a:r>
            <a:r>
              <a:rPr lang="th-TH" sz="2400" dirty="0">
                <a:latin typeface="TH NiramitIT๙" pitchFamily="2" charset="-34"/>
                <a:ea typeface="Calibri"/>
                <a:cs typeface="TH NiramitIT๙" pitchFamily="2" charset="-34"/>
              </a:rPr>
              <a:t>)</a:t>
            </a:r>
            <a:endParaRPr lang="th-TH" sz="2400" dirty="0"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86444"/>
            <a:ext cx="5184576" cy="16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71914"/>
            <a:ext cx="5915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สัมผัสในการเขียนบทร้อยกรอง</a:t>
            </a:r>
            <a:endParaRPr lang="en-US" sz="4800" b="1" dirty="0">
              <a:ln w="1905"/>
              <a:gradFill>
                <a:gsLst>
                  <a:gs pos="0">
                    <a:srgbClr val="D19049">
                      <a:shade val="20000"/>
                      <a:satMod val="200000"/>
                    </a:srgbClr>
                  </a:gs>
                  <a:gs pos="78000">
                    <a:srgbClr val="D19049">
                      <a:tint val="90000"/>
                      <a:shade val="89000"/>
                      <a:satMod val="220000"/>
                    </a:srgbClr>
                  </a:gs>
                  <a:gs pos="100000">
                    <a:srgbClr val="D190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1622496"/>
            <a:ext cx="2304256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9603" y="173137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๒</a:t>
            </a:r>
            <a:r>
              <a:rPr lang="en-US" sz="3600" b="1" dirty="0" smtClean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600" b="1" dirty="0" smtClean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สัมผัสนอก</a:t>
            </a:r>
            <a:endParaRPr lang="th-TH" sz="3600" b="1" dirty="0">
              <a:solidFill>
                <a:prstClr val="black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84" y="1679784"/>
            <a:ext cx="5184576" cy="16136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7170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	“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เพียงพิรุณพร่างหล่นบนผืน</a:t>
            </a:r>
            <a:r>
              <a:rPr lang="th-TH" u="sng" dirty="0">
                <a:latin typeface="TH NiramitIT๙" pitchFamily="2" charset="-34"/>
                <a:cs typeface="TH NiramitIT๙" pitchFamily="2" charset="-34"/>
              </a:rPr>
              <a:t>หล้า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หยาด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น้ำ</a:t>
            </a:r>
            <a:r>
              <a:rPr lang="th-TH" u="sng" dirty="0">
                <a:latin typeface="TH NiramitIT๙" pitchFamily="2" charset="-34"/>
                <a:cs typeface="TH NiramitIT๙" pitchFamily="2" charset="-34"/>
              </a:rPr>
              <a:t>ตา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ที่เปรอะเปื้อนค่อยเลือน</a:t>
            </a:r>
            <a:r>
              <a:rPr lang="th-TH" u="sng" dirty="0">
                <a:latin typeface="TH NiramitIT๙" pitchFamily="2" charset="-34"/>
                <a:cs typeface="TH NiramitIT๙" pitchFamily="2" charset="-34"/>
              </a:rPr>
              <a:t>หาย</a:t>
            </a:r>
            <a:endParaRPr lang="en-US" dirty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dirty="0"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  กสิ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กรรมชุบชีวิตที่ปิด</a:t>
            </a:r>
            <a:r>
              <a:rPr lang="th-TH" u="sng" dirty="0">
                <a:latin typeface="TH NiramitIT๙" pitchFamily="2" charset="-34"/>
                <a:cs typeface="TH NiramitIT๙" pitchFamily="2" charset="-34"/>
              </a:rPr>
              <a:t>ตาย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		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ฝน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โปรย</a:t>
            </a:r>
            <a:r>
              <a:rPr lang="th-TH" u="sng" dirty="0">
                <a:latin typeface="TH NiramitIT๙" pitchFamily="2" charset="-34"/>
                <a:cs typeface="TH NiramitIT๙" pitchFamily="2" charset="-34"/>
              </a:rPr>
              <a:t>ปราย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ดับภัยแล้งแห่งแผ่นดิน”</a:t>
            </a:r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4705063"/>
            <a:ext cx="8080124" cy="13849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b="1" dirty="0">
                <a:latin typeface="TH NiramitIT๙" pitchFamily="2" charset="-34"/>
                <a:cs typeface="TH NiramitIT๙" pitchFamily="2" charset="-34"/>
              </a:rPr>
              <a:t>***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สัมผัสนอกทุกตำแหน่งและทุกคำ ใช้ได้เฉพาะ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สัมผัสสระเท่านั้น </a:t>
            </a:r>
            <a:endParaRPr lang="th-TH" b="1" dirty="0" smtClean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และ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ถือเป็นกฎเกณฑ์บังคับ ทุกวรรคจะต้องมีสัมผัสนอก </a:t>
            </a:r>
            <a:endParaRPr lang="th-TH" dirty="0" smtClean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เชื่อมโยง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ถึงกันและตรงตามตำแหน่งคำที่กำหนด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ถ้าไม่มีถือว่าผิด</a:t>
            </a:r>
            <a:r>
              <a:rPr lang="th-TH" b="1" dirty="0" err="1">
                <a:latin typeface="TH NiramitIT๙" pitchFamily="2" charset="-34"/>
                <a:cs typeface="TH NiramitIT๙" pitchFamily="2" charset="-34"/>
              </a:rPr>
              <a:t>ฉันท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ลักษณ์</a:t>
            </a:r>
          </a:p>
        </p:txBody>
      </p:sp>
    </p:spTree>
    <p:extLst>
      <p:ext uri="{BB962C8B-B14F-4D97-AF65-F5344CB8AC3E}">
        <p14:creationId xmlns:p14="http://schemas.microsoft.com/office/powerpoint/2010/main" val="40419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597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สัมผัสนอก (ผิด</a:t>
            </a:r>
            <a:r>
              <a:rPr lang="th-TH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ฉันท</a:t>
            </a:r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ลักษณ์)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938" y="1626947"/>
            <a:ext cx="266429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๑</a:t>
            </a:r>
            <a:r>
              <a:rPr lang="en-US" b="1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 อย่าใช้สัมผัสซ้ำ</a:t>
            </a:r>
            <a:endParaRPr lang="th-TH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368044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คำที่อยู่ในตำแหน่งรับสัมผัสนอกที่เชื่อมโยงกันทุกตำแหน่ง อย่าให้คำซ้ำกันเป็นอันขาดไม่ว่าคำ คำนั้น จะมีรูปแบบการเขียนหรือมีความหมายเหมือนกันหรือต่างกันอย่างไรก็ตาม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938" y="3779113"/>
            <a:ext cx="811651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NiramitIT๙" pitchFamily="2" charset="-34"/>
                <a:cs typeface="TH NiramitIT๙" pitchFamily="2" charset="-34"/>
              </a:rPr>
              <a:t>***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ถ้าออกเสียงตรงกันจะใช้รับสัมผัสนอกซ้ำกันไม่ได้ เช่นคำว่า พิษ กับ พิศ </a:t>
            </a: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ธรรม กับ ทำ</a:t>
            </a:r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,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ฆ่า กับ ค่า</a:t>
            </a:r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,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รัก กับ รักษ์ เป็นต้น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9" name="Rounded Rectangle 8"/>
          <p:cNvSpPr/>
          <p:nvPr/>
        </p:nvSpPr>
        <p:spPr>
          <a:xfrm>
            <a:off x="1491889" y="4869160"/>
            <a:ext cx="6552728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655987" y="5004174"/>
            <a:ext cx="6224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สัมผัสนอกอย่าใช้คำซ้ำอักษร	     ถ้ารีบร้อนจะทำให้กลอนไร้</a:t>
            </a:r>
            <a:r>
              <a:rPr lang="th-TH" b="1" u="sng" dirty="0" smtClean="0"/>
              <a:t>ค่า</a:t>
            </a:r>
          </a:p>
          <a:p>
            <a:r>
              <a:rPr lang="th-TH" dirty="0" smtClean="0"/>
              <a:t>แม้ความดีก็เสียรสหมดราคา	     จงทราบ</a:t>
            </a:r>
            <a:r>
              <a:rPr lang="th-TH" b="1" u="sng" dirty="0" smtClean="0"/>
              <a:t>ค่า</a:t>
            </a:r>
            <a:r>
              <a:rPr lang="th-TH" dirty="0" smtClean="0"/>
              <a:t>ใช้คำซ้ำนั้นไม่ดี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13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597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สัมผัสนอก (ผิด</a:t>
            </a:r>
            <a:r>
              <a:rPr lang="th-TH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ฉันท</a:t>
            </a:r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ลักษณ์)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938" y="1626947"/>
            <a:ext cx="473213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๒</a:t>
            </a:r>
            <a:r>
              <a:rPr lang="en-US" b="1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 อย่าใช้คำเสียงสั้น </a:t>
            </a:r>
            <a:r>
              <a:rPr lang="en-US" b="1" dirty="0" smtClean="0">
                <a:latin typeface="TH NiramitIT๙" pitchFamily="2" charset="-34"/>
                <a:cs typeface="TH NiramitIT๙" pitchFamily="2" charset="-34"/>
              </a:rPr>
              <a:t>–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 ยาว รับสัมผัสกัน</a:t>
            </a:r>
            <a:endParaRPr lang="th-TH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938" y="2492896"/>
            <a:ext cx="8404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คำที่ประสมสระคนละตัวและคำที่ออกเสียงสั้น </a:t>
            </a:r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–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ยาวแตกต่างกัน อย่านำมารับสัมผัสนอกเชื่อมโยงถึงกันเป็นอันขาด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534" y="3674012"/>
            <a:ext cx="84045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h-TH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เช่น </a:t>
            </a:r>
            <a:r>
              <a:rPr lang="th-TH" b="1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ไอ</a:t>
            </a:r>
            <a:r>
              <a:rPr lang="th-TH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 กับ </a:t>
            </a:r>
            <a:r>
              <a:rPr lang="th-TH" b="1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อาย</a:t>
            </a:r>
            <a:r>
              <a:rPr lang="en-US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,</a:t>
            </a:r>
            <a:r>
              <a:rPr lang="th-TH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b="1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วัน</a:t>
            </a:r>
            <a:r>
              <a:rPr lang="th-TH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 กับ </a:t>
            </a:r>
            <a:r>
              <a:rPr lang="th-TH" b="1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วาน</a:t>
            </a:r>
            <a:r>
              <a:rPr lang="en-US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,</a:t>
            </a:r>
            <a:r>
              <a:rPr lang="th-TH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b="1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กิน</a:t>
            </a:r>
            <a:r>
              <a:rPr lang="th-TH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 กับ </a:t>
            </a:r>
            <a:r>
              <a:rPr lang="th-TH" b="1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ศีล</a:t>
            </a:r>
            <a:r>
              <a:rPr lang="en-US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,</a:t>
            </a:r>
            <a:r>
              <a:rPr lang="th-TH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b="1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คิด</a:t>
            </a:r>
            <a:r>
              <a:rPr lang="th-TH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 กับ </a:t>
            </a:r>
            <a:r>
              <a:rPr lang="th-TH" b="1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ขีด</a:t>
            </a:r>
            <a:r>
              <a:rPr lang="en-US" b="1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,</a:t>
            </a:r>
            <a:r>
              <a:rPr lang="th-TH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b="1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เห็น</a:t>
            </a:r>
            <a:r>
              <a:rPr lang="th-TH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 กับ </a:t>
            </a:r>
            <a:r>
              <a:rPr lang="th-TH" b="1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เกณฑ์</a:t>
            </a:r>
            <a:r>
              <a:rPr lang="th-TH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 เป็นต้น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3568" y="4581128"/>
            <a:ext cx="7848872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899592" y="471614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สัมผัสนอกโปรดดูให้รู้ชัด 		รับสัมผัสคำว่าอย่าเผลอ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ไผล</a:t>
            </a: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แล้ววรรคสามลงคำว่าทำ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ลาย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ไอ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กับ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อาย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ผิดสัมผัสบัญญัติกลอน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26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6497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สัมผัสนอก (ไม่ผิด</a:t>
            </a:r>
            <a:r>
              <a:rPr lang="th-TH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ฉันท</a:t>
            </a:r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ลักษณ์)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576" y="2316105"/>
            <a:ext cx="7776864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928522" y="2405685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กลอนจะจืดชืดกร่อยด้อยความ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ชัด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	ถ้าสัม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ผัส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ใน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ถัด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ฟัง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ขัด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หู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ระวังคำเคียง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คู่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ตามคำ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ครู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		ลองอ่าน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ดู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จัก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รู้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ทุก</a:t>
            </a:r>
            <a:r>
              <a:rPr lang="th-TH" b="1" u="sng" dirty="0" smtClean="0">
                <a:latin typeface="TH NiramitIT๙" pitchFamily="2" charset="-34"/>
                <a:cs typeface="TH NiramitIT๙" pitchFamily="2" charset="-34"/>
              </a:rPr>
              <a:t>ผู้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เอย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693" y="371703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คำที่อ่านออกเสียงตรงกัน  มักจะเกิดกรณีแย่งสัมผัส แม้จะไม่ผิด</a:t>
            </a:r>
            <a:r>
              <a:rPr lang="th-TH" dirty="0" err="1" smtClean="0">
                <a:latin typeface="TH NiramitIT๙" pitchFamily="2" charset="-34"/>
                <a:cs typeface="TH NiramitIT๙" pitchFamily="2" charset="-34"/>
              </a:rPr>
              <a:t>ฉันท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ลักษณ์ แต่จะทำให้กลอนไม่ไพเราะ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693" y="1526121"/>
            <a:ext cx="3609051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๓</a:t>
            </a:r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อย่าแย่งสัมผัส หรือ ชิงสัมผัส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8522" y="4671139"/>
            <a:ext cx="7315886" cy="12061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115616" y="479715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วิธีป้องกันและหลีกเลี่ยงการแย่งสัมผัสคือ อย่านำคำที่อ่านออกเสียงตรงกันมาใช้ซ้ำกันในตำแหน่งคำที่ ๓</a:t>
            </a:r>
            <a:r>
              <a:rPr lang="en-US" b="1" dirty="0" smtClean="0">
                <a:latin typeface="TH NiramitIT๙" pitchFamily="2" charset="-34"/>
                <a:cs typeface="TH NiramitIT๙" pitchFamily="2" charset="-34"/>
              </a:rPr>
              <a:t>,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 ๕</a:t>
            </a:r>
            <a:r>
              <a:rPr lang="en-US" b="1" dirty="0" smtClean="0">
                <a:latin typeface="TH NiramitIT๙" pitchFamily="2" charset="-34"/>
                <a:cs typeface="TH NiramitIT๙" pitchFamily="2" charset="-34"/>
              </a:rPr>
              <a:t>,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 ๘</a:t>
            </a:r>
            <a:r>
              <a:rPr lang="en-US" b="1" dirty="0" smtClean="0"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หรือ ๙ </a:t>
            </a:r>
            <a:endParaRPr lang="th-TH" b="1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97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71914"/>
            <a:ext cx="5915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สัมผัสในการเขียนบทร้อยกรอง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7584" y="1556792"/>
            <a:ext cx="230425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23528" y="166567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NiramitIT๙" pitchFamily="2" charset="-34"/>
                <a:cs typeface="TH NiramitIT๙" pitchFamily="2" charset="-34"/>
              </a:rPr>
              <a:t>๓</a:t>
            </a:r>
            <a:r>
              <a:rPr lang="en-US" sz="3600" b="1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600" b="1" dirty="0" smtClean="0">
                <a:latin typeface="TH NiramitIT๙" pitchFamily="2" charset="-34"/>
                <a:cs typeface="TH NiramitIT๙" pitchFamily="2" charset="-34"/>
              </a:rPr>
              <a:t>สัมผัสบท</a:t>
            </a:r>
            <a:endParaRPr lang="th-TH" sz="36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2852936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H NiramitIT๙" pitchFamily="2" charset="-34"/>
                <a:cs typeface="TH NiramitIT๙" pitchFamily="2" charset="-34"/>
              </a:rPr>
              <a:t>หมายถึง คำสัมผัสหรือคำคล้องจองที่เชื่อมโยงถึงกันระหว่างบทหนึ่งไปสู่อีกบทหนึ่ง ซึ่งมีเพียงตำแหน่งเดียวเท่านั้น คือ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คำสุดท้ายของวรรคที่ ๔ บทต้น ต้องสัมผัสกับคำสุดท้ายของวรรคที่ ๒ ในบทถัดไป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ไม่ว่ากลอนสำนวนนั้นจะมีความยาวกี่บทก็ตามต้องมีสัมผัสบทเชื่อมโยงถึงกันในตำแหน่งดังกล่าวตลอด และใช้ได้เฉพาะสัมผัสสระเท่านั้น (เช่นเดียวกับสัมผัสนอก)</a:t>
            </a:r>
          </a:p>
        </p:txBody>
      </p:sp>
    </p:spTree>
    <p:extLst>
      <p:ext uri="{BB962C8B-B14F-4D97-AF65-F5344CB8AC3E}">
        <p14:creationId xmlns:p14="http://schemas.microsoft.com/office/powerpoint/2010/main" val="6231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71914"/>
            <a:ext cx="5915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สัมผัสในการเขียนบทร้อยกรอง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7584" y="1556792"/>
            <a:ext cx="230425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23528" y="166567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NiramitIT๙" pitchFamily="2" charset="-34"/>
                <a:cs typeface="TH NiramitIT๙" pitchFamily="2" charset="-34"/>
              </a:rPr>
              <a:t>๓</a:t>
            </a:r>
            <a:r>
              <a:rPr lang="en-US" sz="3600" b="1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600" b="1" dirty="0" smtClean="0">
                <a:latin typeface="TH NiramitIT๙" pitchFamily="2" charset="-34"/>
                <a:cs typeface="TH NiramitIT๙" pitchFamily="2" charset="-34"/>
              </a:rPr>
              <a:t>สัมผัสบท</a:t>
            </a:r>
            <a:endParaRPr lang="th-TH" sz="3600" b="1" dirty="0"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20968"/>
            <a:ext cx="4896544" cy="256807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1" t="42659" r="26933" b="21311"/>
          <a:stretch/>
        </p:blipFill>
        <p:spPr bwMode="auto">
          <a:xfrm>
            <a:off x="395535" y="3645024"/>
            <a:ext cx="624308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0871" y="260648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กลอน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1844824"/>
            <a:ext cx="8640959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NiramitIT๙" pitchFamily="2" charset="-34"/>
                <a:cs typeface="TH NiramitIT๙" pitchFamily="2" charset="-34"/>
              </a:rPr>
              <a:t>เป็นคำประพันธ์ที่มีลักษณะบังคับ ๓ อย่าง ได้แก่ คณะ จำนวนคำ และสัมผัส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27984" y="259311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575467" y="3212976"/>
            <a:ext cx="7920880" cy="9541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TH NiramitIT๙" pitchFamily="2" charset="-34"/>
                <a:cs typeface="TH NiramitIT๙" pitchFamily="2" charset="-34"/>
              </a:rPr>
              <a:t>วรรณกรรมที่แต่งด้วยกลอนที่เก่าที่สุด ได้แก่ เพลงยาวพยากรณ์กรุงศรีอยุธยา และเพลงยาว ณ พระที่นั่ง</a:t>
            </a:r>
            <a:r>
              <a:rPr lang="th-TH" dirty="0" err="1">
                <a:latin typeface="TH NiramitIT๙" pitchFamily="2" charset="-34"/>
                <a:cs typeface="TH NiramitIT๙" pitchFamily="2" charset="-34"/>
              </a:rPr>
              <a:t>จันทรพิ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ศาล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361" y="4986754"/>
            <a:ext cx="8347279" cy="52322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H NiramitIT๙" pitchFamily="2" charset="-34"/>
                <a:cs typeface="TH NiramitIT๙" pitchFamily="2" charset="-34"/>
              </a:rPr>
              <a:t>อาจกล่าวได้ว่า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กลอน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เป็นรูปแบบคำประพันธ์ที่เกิดขึ้นในสมัยอยุธยาตอนปลาย </a:t>
            </a:r>
            <a:endParaRPr lang="th-TH" dirty="0" smtClean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91891" y="436510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05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65229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การใช้เสียงท้ายวรรคของกลอนสุภาพ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443" y="148478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กลอน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สุภาพ 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ถือ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เป็นบทร้อยกรองชนิดเดียวที่มีกฎเกณฑ์กำหนดเกี่ยวกับการใช้เสียงท้ายวรรค ถือเป็น</a:t>
            </a:r>
            <a:r>
              <a:rPr lang="th-TH" dirty="0" err="1">
                <a:latin typeface="TH NiramitIT๙" pitchFamily="2" charset="-34"/>
                <a:cs typeface="TH NiramitIT๙" pitchFamily="2" charset="-34"/>
              </a:rPr>
              <a:t>ฉันท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ลักษณ์บังคับสำคัญ ประกอบด้วยข้อห้ามและข้ออนุญาต</a:t>
            </a:r>
          </a:p>
        </p:txBody>
      </p:sp>
      <p:sp>
        <p:nvSpPr>
          <p:cNvPr id="6" name="Rectangle 5"/>
          <p:cNvSpPr/>
          <p:nvPr/>
        </p:nvSpPr>
        <p:spPr>
          <a:xfrm>
            <a:off x="84406" y="2981461"/>
            <a:ext cx="8944986" cy="35394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คำสุดท้ายของวรรคที่ ๑ 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ใช้ได้ทุกเสียง (แต่ไม่นิยมใช้เสียงสามัญ) </a:t>
            </a: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	เนื่องจาก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เป็นคำที่ออกเสียงเบา เรียบ และไม่หนักแน่น</a:t>
            </a:r>
          </a:p>
          <a:p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คำ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สุดท้ายของวรรคที่ ๒ 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ใช้ได้เฉพาะ เสียงเอก โท จัตวา </a:t>
            </a:r>
            <a:endParaRPr lang="th-TH" dirty="0" smtClean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ห้าม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ใช้เสียงสามัญและตรี (ใช้ ๓ ห้าม ๒)</a:t>
            </a:r>
          </a:p>
          <a:p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คำ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สุดท้ายของวรรคที่ ๓ 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ใช้ได้เฉพาะ เสียงสามัญและเสียงตรี ห้ามใช้เสียงเอก โท จัตวา </a:t>
            </a:r>
          </a:p>
          <a:p>
            <a:r>
              <a:rPr lang="th-TH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(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ใช้ ๒ ห้าม ๓)</a:t>
            </a:r>
          </a:p>
          <a:p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คำ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สุดท้ายของวรรคที่ ๔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ใช้ได้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เฉพาะ เสียงสามัญและเสียงตรี ห้ามใช้เสียงเอก โท จัตวา </a:t>
            </a:r>
          </a:p>
          <a:p>
            <a:r>
              <a:rPr lang="th-TH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(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ใช้ ๒ ห้าม ๓) เช่นเดียวกับวรรคที่ ๓ </a:t>
            </a:r>
          </a:p>
        </p:txBody>
      </p:sp>
    </p:spTree>
    <p:extLst>
      <p:ext uri="{BB962C8B-B14F-4D97-AF65-F5344CB8AC3E}">
        <p14:creationId xmlns:p14="http://schemas.microsoft.com/office/powerpoint/2010/main" val="22210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967" y="244205"/>
            <a:ext cx="67040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สูตรจำการใช้เสียงท้ายวรรคกลอนสุภาพ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50" y="1916832"/>
            <a:ext cx="8208912" cy="20621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     วรรคแรกใช้ทุกเสียง	      แต่ควรเลี่ยงเสียงสามัญ</a:t>
            </a:r>
          </a:p>
          <a:p>
            <a:r>
              <a:rPr lang="th-TH" sz="3200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วรรคสองนั้นสำคัญ	        ห้ามสามัญกับเสียงตรี</a:t>
            </a:r>
          </a:p>
          <a:p>
            <a:r>
              <a:rPr lang="th-TH" sz="3200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เอก โท จัตวา 		        อย่าลงวรรคสามและสี่</a:t>
            </a:r>
          </a:p>
          <a:p>
            <a:r>
              <a:rPr lang="th-TH" sz="3200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จดจำไว้ให้ดี		        กลอนแปดมีกฎเกณฑ์เอย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21088"/>
            <a:ext cx="590773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56012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H NiramitIT๙" pitchFamily="2" charset="-34"/>
                <a:cs typeface="TH NiramitIT๙" pitchFamily="2" charset="-34"/>
              </a:rPr>
              <a:t>ตัวอย่างการใช้เสียงท้ายวรรค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628800"/>
            <a:ext cx="4536504" cy="206210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กลอนที่ดีพึงใส่ใจการใช้</a:t>
            </a:r>
            <a:r>
              <a:rPr lang="th-TH" sz="3200" u="sng" dirty="0" smtClean="0">
                <a:latin typeface="TH NiramitIT๙" pitchFamily="2" charset="-34"/>
                <a:cs typeface="TH NiramitIT๙" pitchFamily="2" charset="-34"/>
              </a:rPr>
              <a:t>เสียง</a:t>
            </a:r>
          </a:p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ท้ายวรรคเรียงถ้อยคำพึงจำ</a:t>
            </a:r>
            <a:r>
              <a:rPr lang="th-TH" sz="3200" u="sng" dirty="0" smtClean="0">
                <a:latin typeface="TH NiramitIT๙" pitchFamily="2" charset="-34"/>
                <a:cs typeface="TH NiramitIT๙" pitchFamily="2" charset="-34"/>
              </a:rPr>
              <a:t>ไว้</a:t>
            </a:r>
          </a:p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อย่าพลั้งเผลอสะเพร่าเอาใจ</a:t>
            </a:r>
            <a:r>
              <a:rPr lang="th-TH" sz="3200" u="sng" dirty="0" smtClean="0">
                <a:latin typeface="TH NiramitIT๙" pitchFamily="2" charset="-34"/>
                <a:cs typeface="TH NiramitIT๙" pitchFamily="2" charset="-34"/>
              </a:rPr>
              <a:t>ใส่</a:t>
            </a:r>
          </a:p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กลอนจะ</a:t>
            </a:r>
            <a:r>
              <a:rPr lang="th-TH" sz="3200" u="sng" dirty="0" smtClean="0">
                <a:latin typeface="TH NiramitIT๙" pitchFamily="2" charset="-34"/>
                <a:cs typeface="TH NiramitIT๙" pitchFamily="2" charset="-34"/>
              </a:rPr>
              <a:t>ไม่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ด้อยค่าถ้าระวัง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9372" y="4293096"/>
            <a:ext cx="4572000" cy="206210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	กลอน</a:t>
            </a:r>
            <a:r>
              <a:rPr lang="th-TH" sz="3200" dirty="0">
                <a:latin typeface="TH NiramitIT๙" pitchFamily="2" charset="-34"/>
                <a:cs typeface="TH NiramitIT๙" pitchFamily="2" charset="-34"/>
              </a:rPr>
              <a:t>ที่ดีพึงใส่ใจการใช้</a:t>
            </a:r>
            <a:r>
              <a:rPr lang="th-TH" sz="3200" u="sng" dirty="0">
                <a:latin typeface="TH NiramitIT๙" pitchFamily="2" charset="-34"/>
                <a:cs typeface="TH NiramitIT๙" pitchFamily="2" charset="-34"/>
              </a:rPr>
              <a:t>เสียง</a:t>
            </a:r>
          </a:p>
          <a:p>
            <a:r>
              <a:rPr lang="th-TH" sz="3200" dirty="0">
                <a:latin typeface="TH NiramitIT๙" pitchFamily="2" charset="-34"/>
                <a:cs typeface="TH NiramitIT๙" pitchFamily="2" charset="-34"/>
              </a:rPr>
              <a:t>ท้ายวรรคเรียงถ้อยคำพึง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จำ</a:t>
            </a:r>
            <a:r>
              <a:rPr lang="th-TH" sz="3200" u="sng" dirty="0" smtClean="0">
                <a:latin typeface="TH NiramitIT๙" pitchFamily="2" charset="-34"/>
                <a:cs typeface="TH NiramitIT๙" pitchFamily="2" charset="-34"/>
              </a:rPr>
              <a:t>ใส่</a:t>
            </a:r>
            <a:endParaRPr lang="th-TH" sz="3200" u="sng" dirty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sz="3200" dirty="0">
                <a:latin typeface="TH NiramitIT๙" pitchFamily="2" charset="-34"/>
                <a:cs typeface="TH NiramitIT๙" pitchFamily="2" charset="-34"/>
              </a:rPr>
              <a:t>อย่าพลั้งเผลอสะเพร่าเอา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ใจ</a:t>
            </a:r>
            <a:r>
              <a:rPr lang="th-TH" sz="3200" u="sng" dirty="0" smtClean="0">
                <a:latin typeface="TH NiramitIT๙" pitchFamily="2" charset="-34"/>
                <a:cs typeface="TH NiramitIT๙" pitchFamily="2" charset="-34"/>
              </a:rPr>
              <a:t>ไว้</a:t>
            </a:r>
            <a:endParaRPr lang="th-TH" sz="3200" u="sng" dirty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sz="3200" dirty="0">
                <a:latin typeface="TH NiramitIT๙" pitchFamily="2" charset="-34"/>
                <a:cs typeface="TH NiramitIT๙" pitchFamily="2" charset="-34"/>
              </a:rPr>
              <a:t>กลอนจะ</a:t>
            </a:r>
            <a:r>
              <a:rPr lang="th-TH" sz="3200" u="sng" dirty="0">
                <a:latin typeface="TH NiramitIT๙" pitchFamily="2" charset="-34"/>
                <a:cs typeface="TH NiramitIT๙" pitchFamily="2" charset="-34"/>
              </a:rPr>
              <a:t>ไม่</a:t>
            </a:r>
            <a:r>
              <a:rPr lang="th-TH" sz="3200" dirty="0">
                <a:latin typeface="TH NiramitIT๙" pitchFamily="2" charset="-34"/>
                <a:cs typeface="TH NiramitIT๙" pitchFamily="2" charset="-34"/>
              </a:rPr>
              <a:t>ด้อยค่าถ้าระวัง</a:t>
            </a:r>
          </a:p>
        </p:txBody>
      </p:sp>
      <p:sp>
        <p:nvSpPr>
          <p:cNvPr id="7" name="Down Arrow 6"/>
          <p:cNvSpPr/>
          <p:nvPr/>
        </p:nvSpPr>
        <p:spPr>
          <a:xfrm>
            <a:off x="4463988" y="3690903"/>
            <a:ext cx="324036" cy="602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7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67681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การขึ้นต้นและลงท้ายของสำนวนกลอน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61311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TH NiramitIT๙" pitchFamily="2" charset="-34"/>
                <a:cs typeface="TH NiramitIT๙" pitchFamily="2" charset="-34"/>
              </a:rPr>
              <a:t>สำนวนกลอนที่ดี มีคุณค่า ชวนให้ติดตาม จะต้องพิถีพิถันในการขึ้นต้น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(คำกลอนแรก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) และการลงท้าย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(คำกลอนสุดท้าย) 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ให้มากเป็นพิเศษ </a:t>
            </a:r>
            <a:endParaRPr lang="th-TH" dirty="0" smtClean="0">
              <a:latin typeface="TH NiramitIT๙" pitchFamily="2" charset="-34"/>
              <a:cs typeface="TH NiramitIT๙" pitchFamily="2" charset="-34"/>
            </a:endParaRP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จะ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สามารถเพิ่มความดีเด่นและ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ดึงดูด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ใจให้ติดตามอ่านไปจนจบคำกลอน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662" y="386104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NiramitIT๙" pitchFamily="2" charset="-34"/>
                <a:ea typeface="Calibri"/>
                <a:cs typeface="TH NiramitIT๙" pitchFamily="2" charset="-34"/>
              </a:rPr>
              <a:t>สำหรับบทจบของสำนวนกลอน หมายถึง </a:t>
            </a:r>
            <a:r>
              <a:rPr lang="th-TH" b="1" dirty="0">
                <a:latin typeface="TH NiramitIT๙" pitchFamily="2" charset="-34"/>
                <a:ea typeface="Calibri"/>
                <a:cs typeface="TH NiramitIT๙" pitchFamily="2" charset="-34"/>
              </a:rPr>
              <a:t>การสรุปความในตอนจบ</a:t>
            </a:r>
            <a:r>
              <a:rPr lang="th-TH" dirty="0">
                <a:latin typeface="TH NiramitIT๙" pitchFamily="2" charset="-34"/>
                <a:ea typeface="Calibri"/>
                <a:cs typeface="TH NiramitIT๙" pitchFamily="2" charset="-34"/>
              </a:rPr>
              <a:t>นั้น ควรพยายามเลือกใช้คำที่มีความหมายลึกซึ้งกินใจ จบความแบบเบ็ดเสร็จสมบูรณ์ เพื่อให้ผู้อ่านเกิดอารมณ์สะเทือนใจให้มากที่สุด ซึ่งจะทำให้เกิดความรู้สึกประทับใจไม่รู้ลืม 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572000" y="3114716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6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252" y="293408"/>
            <a:ext cx="61173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กำจัดจุดอ่อนเขียนกลอนมือใหม่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11860" y="1772815"/>
            <a:ext cx="2520280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563888" y="198970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NiramitIT๙" pitchFamily="2" charset="-34"/>
                <a:cs typeface="TH NiramitIT๙" pitchFamily="2" charset="-34"/>
              </a:rPr>
              <a:t>จนคำ</a:t>
            </a:r>
            <a:endParaRPr lang="th-TH" sz="36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21297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เมื่อ 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“จนคำ” 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ที่จะนำมารับสัมผัสนอกหรือสัมผัสบท 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มักจะเกิดกรณี 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“กลอนพาไป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” หรือ 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“กลอนตายเอาดาบหน้า” </a:t>
            </a:r>
            <a:endParaRPr lang="th-TH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532" y="4725143"/>
            <a:ext cx="8424936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พยายามหลีกเลี่ยงคำที่ประสมด้วยสระเสียงสั้น อย่านำลงท้ายวรรคกลอน เช่น </a:t>
            </a: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นึก คิด รับ พบ ทุกข์ สุข จิต เป็นต้น เนื่องจากมีใช้น้อย และหาความหมายดี ๆ ยาก 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00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252" y="293408"/>
            <a:ext cx="61173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กำจัดจุดอ่อนเขียนกลอนมือใหม่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11860" y="1772815"/>
            <a:ext cx="2520280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563888" y="19888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NiramitIT๙" pitchFamily="2" charset="-34"/>
                <a:cs typeface="TH NiramitIT๙" pitchFamily="2" charset="-34"/>
              </a:rPr>
              <a:t>จนความ</a:t>
            </a:r>
            <a:endParaRPr lang="th-TH" sz="36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252" y="3212976"/>
            <a:ext cx="8215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มักจะเกิดการจนความคิด เนื้อหา หรือเหตุผล ที่จะนำมาใส่ไว้ในกลอน 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ทำให้เขียนกลอนไม่ออก เดินเรื่องไม่ดี มีเนื้อความไม่ชัดเจน เขียนวนไปวนมา 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626" y="4509120"/>
            <a:ext cx="8754748" cy="13849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เมื่อจะเขียนกลอนต้องวางแนวเรื่อง 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กำหนดเป้าหมายที่จะเขียน ลำดับเรื่องราวที่จะใส่ คิดหาเหตุผลมากล่าวอ้างให้เหมาะสม เช่นเดียวกับการวางพล็อตเรื่องในการเรียงความหรือนวนิยาย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21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252" y="293408"/>
            <a:ext cx="61173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กำจัดจุดอ่อนเขียนกลอนมือใหม่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11860" y="1772815"/>
            <a:ext cx="2520280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563888" y="19888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NiramitIT๙" pitchFamily="2" charset="-34"/>
                <a:cs typeface="TH NiramitIT๙" pitchFamily="2" charset="-34"/>
              </a:rPr>
              <a:t>จนครู</a:t>
            </a:r>
            <a:endParaRPr lang="th-TH" sz="36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572" y="3284983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เกิดจากการไม่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แม่น</a:t>
            </a:r>
            <a:r>
              <a:rPr lang="th-TH" dirty="0" err="1" smtClean="0">
                <a:latin typeface="TH NiramitIT๙" pitchFamily="2" charset="-34"/>
                <a:cs typeface="TH NiramitIT๙" pitchFamily="2" charset="-34"/>
              </a:rPr>
              <a:t>ฉันท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ลักษณ์ สัมผัสนอก สัมผัสบท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เช่น เขียนไม่มีสัมผัส</a:t>
            </a:r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,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สัมผัสผิดที่</a:t>
            </a:r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,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ใช้สัมผัสซ้ำ</a:t>
            </a:r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,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ใช้คำเสียงสั้น </a:t>
            </a:r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–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ยาว รับสัมผัส 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509120"/>
            <a:ext cx="8136904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ต้องฝึกฝนบ่อย ๆ และหาประสบการณ์เพิ่มจากการอ่าน 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งานเขียน ของนักกลอนที่ตนเองชื่นชอบ  เพื่อให้คุ้นเคยกับการประพันธ์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58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04" y="1580947"/>
            <a:ext cx="8808583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กลอนสุภาพที่บังคับ ๘ คำ สม่ำเสมอทุกวรรค 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ปรากฏหลักฐานอยู่ในกล</a:t>
            </a:r>
            <a:r>
              <a:rPr lang="th-TH" dirty="0" err="1" smtClean="0">
                <a:latin typeface="TH NiramitIT๙" pitchFamily="2" charset="-34"/>
                <a:cs typeface="TH NiramitIT๙" pitchFamily="2" charset="-34"/>
              </a:rPr>
              <a:t>บทศิ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ริวิบุลกิตติ ซึ่งส่วนใหญ่เป็นกลบทบังคับวรรคละ ๘ คำ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นับจำนวนได้ถึง ๗๑ ชนิด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3957" y="201676"/>
            <a:ext cx="6264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ความรู้เพิ่มเติมเรื่อง “กลอน”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224" y="3212976"/>
            <a:ext cx="48418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***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อาจกล่าวได้ว่า หลวงศรีปรีชา (เซ่ง) 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ผู้แต่ง กล</a:t>
            </a:r>
            <a:r>
              <a:rPr lang="th-TH" dirty="0" err="1" smtClean="0">
                <a:latin typeface="TH NiramitIT๙" pitchFamily="2" charset="-34"/>
                <a:cs typeface="TH NiramitIT๙" pitchFamily="2" charset="-34"/>
              </a:rPr>
              <a:t>บทศิ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ริวิบุลกิตติ  เป็นผู้ค้นพบว่า จำนวนกลอนที่จะก่อให้เกิดลีลา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และจังหวะในการอ่านที่ลงตัว 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ได้แก่ กลอนวรรคละ ๘ คำ จึงประดิษฐ์กลบทบังคับวรรคละ ๘ คำ มากชนิดกว่าอย่างอื่น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79" y="3068960"/>
            <a:ext cx="2311830" cy="32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957" y="201676"/>
            <a:ext cx="6264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ความรู้เพิ่มเติมเรื่อง “กลอน”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41735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99649" y="2055329"/>
            <a:ext cx="3600400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ผู้ที่พัฒนากลอนแปดให้เป็นที่นิยมแต่งของกวีในสมัยรัตนโกสินทร์จนถึงปัจจุบันคือ พระสุนทรโวหาร (ภู่) โดยเพิ่มสัมผัสสระอย่างเป็นระบบ ในคำที่ ๓ </a:t>
            </a:r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–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๔</a:t>
            </a:r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กับ ๕ </a:t>
            </a:r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–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๗</a:t>
            </a:r>
            <a:r>
              <a:rPr lang="en-US" dirty="0" smtClean="0"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ในวรรคคี่ และคำที่ ๕ กับคำที่ ๗ ในวรรคคู่ ซึ่งใกล้เคียงกับกลบท</a:t>
            </a:r>
          </a:p>
          <a:p>
            <a:pPr algn="thaiDist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มธุรสวาที</a:t>
            </a:r>
            <a:r>
              <a:rPr lang="th-TH" dirty="0" err="1" smtClean="0">
                <a:latin typeface="TH NiramitIT๙" pitchFamily="2" charset="-34"/>
                <a:cs typeface="TH NiramitIT๙" pitchFamily="2" charset="-34"/>
              </a:rPr>
              <a:t>ในศิ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ริวิบุลกิตติ 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05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3957" y="201676"/>
            <a:ext cx="6264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ความรู้เพิ่มเติมเรื่อง “กลอน”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7" y="2348880"/>
            <a:ext cx="6656655" cy="2073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0107" y="162880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สัมผัสสระแบบระบบสุนทรภู่</a:t>
            </a:r>
            <a:endParaRPr lang="th-TH" sz="32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868" y="4653136"/>
            <a:ext cx="7648902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				ถวิล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วันจันทร์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ทิ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วา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ขึ้น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ห้า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ค่ำ</a:t>
            </a: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ลงนา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วาคลาเคลื่อน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ออก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เลื่อน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ลำ 	พอฆ้องย่ำยาม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สองกลอง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ประโคม</a:t>
            </a: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น้ำค้าง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ย้อยพร้อยพรม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เป็น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ลม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ว่าว 	อนาถหนาวนึก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เคย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ได้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เชย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โฉม</a:t>
            </a: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มาสูญ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เหมือนเดือนดับ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พ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ยับ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โพยม 	ให้ทุกข์โทมนัส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ใน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ฤ</a:t>
            </a:r>
            <a:r>
              <a:rPr lang="th-TH" u="sng" dirty="0" smtClean="0">
                <a:latin typeface="TH NiramitIT๙" pitchFamily="2" charset="-34"/>
                <a:cs typeface="TH NiramitIT๙" pitchFamily="2" charset="-34"/>
              </a:rPr>
              <a:t>ทัย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ครวญ</a:t>
            </a:r>
          </a:p>
          <a:p>
            <a:r>
              <a:rPr lang="th-TH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				(นิราศพระประธม)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3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0871" y="260648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กลอน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890" y="1628800"/>
            <a:ext cx="5112569" cy="181588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กลอน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เจริญรุ่งเรืองมากในสมัยรัตนโกสินทร์ โดยเฉพาะใน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สมัยรัชกาลที่ ๒ เนื่องจากมี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กวีสำคัญ ได้แก่ พระบาทสมเด็จพระพุทธเลิศหล้านภาลัย สุนทรภู่ กรม</a:t>
            </a:r>
            <a:r>
              <a:rPr lang="th-TH" dirty="0" err="1">
                <a:latin typeface="TH NiramitIT๙" pitchFamily="2" charset="-34"/>
                <a:cs typeface="TH NiramitIT๙" pitchFamily="2" charset="-34"/>
              </a:rPr>
              <a:t>หลวงวรวงศาธิ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ราชสนิท ฯลฯ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4" t="22266" r="10423" b="30159"/>
          <a:stretch/>
        </p:blipFill>
        <p:spPr bwMode="auto">
          <a:xfrm>
            <a:off x="362890" y="3645024"/>
            <a:ext cx="2726887" cy="272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12776"/>
            <a:ext cx="2304256" cy="3477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/>
          <a:stretch/>
        </p:blipFill>
        <p:spPr>
          <a:xfrm>
            <a:off x="3491880" y="3645023"/>
            <a:ext cx="2215033" cy="27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0871" y="260648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กลอน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580" y="1988840"/>
            <a:ext cx="5382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สุนทรภู่ 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ถือเป็นกวีที่ทำให้</a:t>
            </a:r>
            <a:r>
              <a:rPr lang="th-TH" dirty="0" err="1">
                <a:latin typeface="TH NiramitIT๙" pitchFamily="2" charset="-34"/>
                <a:cs typeface="TH NiramitIT๙" pitchFamily="2" charset="-34"/>
              </a:rPr>
              <a:t>ฉันท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ลักษณ์กลอนพัฒนาถึงระดับสูงสุด เกิดความลงตัว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ทาง</a:t>
            </a:r>
            <a:r>
              <a:rPr lang="th-TH" dirty="0" err="1" smtClean="0">
                <a:latin typeface="TH NiramitIT๙" pitchFamily="2" charset="-34"/>
                <a:cs typeface="TH NiramitIT๙" pitchFamily="2" charset="-34"/>
              </a:rPr>
              <a:t>ฉันท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ลักษณ์ สร้างสรรค์ลีลากลอนตามแบบฉบับของสุนทรภู่ </a:t>
            </a:r>
            <a:endParaRPr lang="th-TH" dirty="0" smtClean="0">
              <a:latin typeface="TH NiramitIT๙" pitchFamily="2" charset="-34"/>
              <a:cs typeface="TH NiramitIT๙" pitchFamily="2" charset="-34"/>
            </a:endParaRPr>
          </a:p>
          <a:p>
            <a:pPr algn="thaiDist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จน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ได้รับการยอมรับว่าเป็นแบบฉบับของกลอนที่ไพเราะที่สุด และยังได้รับความนิยมในการประพันธ์มาจนถึงปัจจุบัน (วัฒนะ บุญจับ</a:t>
            </a:r>
            <a:r>
              <a:rPr lang="en-US" dirty="0">
                <a:latin typeface="TH NiramitIT๙" pitchFamily="2" charset="-34"/>
                <a:cs typeface="TH NiramitIT๙" pitchFamily="2" charset="-34"/>
              </a:rPr>
              <a:t>,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en-US" dirty="0">
                <a:latin typeface="TH NiramitIT๙" pitchFamily="2" charset="-34"/>
                <a:cs typeface="TH NiramitIT๙" pitchFamily="2" charset="-34"/>
              </a:rPr>
              <a:t>2544,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น</a:t>
            </a:r>
            <a:r>
              <a:rPr lang="en-US" dirty="0">
                <a:latin typeface="TH NiramitIT๙" pitchFamily="2" charset="-34"/>
                <a:cs typeface="TH NiramitIT๙" pitchFamily="2" charset="-34"/>
              </a:rPr>
              <a:t>.18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)</a:t>
            </a:r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8" t="24802" r="15443" b="31746"/>
          <a:stretch/>
        </p:blipFill>
        <p:spPr bwMode="auto">
          <a:xfrm>
            <a:off x="6084168" y="1972816"/>
            <a:ext cx="2809202" cy="39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9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3267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IT๙" pitchFamily="2" charset="-34"/>
                <a:cs typeface="TH NiramitIT๙" pitchFamily="2" charset="-34"/>
              </a:rPr>
              <a:t>ชนิดของกลอน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2268" y="2492896"/>
            <a:ext cx="7920880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TH NiramitIT๙" pitchFamily="2" charset="-34"/>
                <a:cs typeface="TH NiramitIT๙" pitchFamily="2" charset="-34"/>
              </a:rPr>
              <a:t>เป็นกลอนหลักของบรรดากลอนทุกชนิด ถ้าเข้าใจกลอนสุภาพ </a:t>
            </a:r>
            <a:endParaRPr lang="th-TH" dirty="0" smtClean="0">
              <a:latin typeface="TH NiramitIT๙" pitchFamily="2" charset="-34"/>
              <a:cs typeface="TH NiramitIT๙" pitchFamily="2" charset="-34"/>
            </a:endParaRP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ก็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จะสามารถเข้าใจกลอนอื่น ๆ ได้โดยง่าย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7544" y="1556792"/>
            <a:ext cx="2664296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598775" y="169122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๑</a:t>
            </a:r>
            <a:r>
              <a:rPr lang="en-US" b="1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 กลอนสุภาพ</a:t>
            </a:r>
            <a:endParaRPr lang="th-TH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0192" y="3645024"/>
            <a:ext cx="2365144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6145056" y="377945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๒</a:t>
            </a:r>
            <a:r>
              <a:rPr lang="en-US" b="1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 กลอนลำนำ</a:t>
            </a:r>
            <a:endParaRPr lang="th-TH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08" y="3610180"/>
            <a:ext cx="5832648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>
                <a:latin typeface="TH NiramitIT๙" pitchFamily="2" charset="-34"/>
                <a:cs typeface="TH NiramitIT๙" pitchFamily="2" charset="-34"/>
              </a:rPr>
              <a:t>กลอนที่ใช้ ขับ ร้อง หรือ สวด ให้มีทำนองต่าง ๆ </a:t>
            </a:r>
            <a:endParaRPr lang="th-TH" dirty="0" smtClean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แบ่ง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ออกเป็น ๕ ชนิด ได้แก่ กลอนละคร </a:t>
            </a:r>
            <a:endParaRPr lang="th-TH" dirty="0" smtClean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กลอน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ดอกสร้อย กลอนสักวา กลอนขับร้อง กลอนเสภา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2408" y="5215911"/>
            <a:ext cx="2101017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74784" y="53732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๓</a:t>
            </a:r>
            <a:r>
              <a:rPr lang="en-US" b="1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 กลอนตลาด</a:t>
            </a:r>
            <a:endParaRPr lang="th-TH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1800" y="5060842"/>
            <a:ext cx="6012160" cy="181588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คือ กลอนผสมหรือกลอนคะ ไม่กำหนดตายตัวเหมือนกลอนสุภาพ นิยม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ใช้ในการขับร้องแก้กันทั่ว ๆ ไป จึงเรียกว่า กลอนตลาด แบ่งออกเป็น ๔ ชนิดคือ กลอนเพลงยาว กลอนนิยาย กลอนนิราศ กลอนเพลงปฏิพากย์</a:t>
            </a:r>
          </a:p>
        </p:txBody>
      </p:sp>
    </p:spTree>
    <p:extLst>
      <p:ext uri="{BB962C8B-B14F-4D97-AF65-F5344CB8AC3E}">
        <p14:creationId xmlns:p14="http://schemas.microsoft.com/office/powerpoint/2010/main" val="42417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64652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H NiramitIT๙" pitchFamily="2" charset="-34"/>
                <a:cs typeface="TH NiramitIT๙" pitchFamily="2" charset="-34"/>
              </a:rPr>
              <a:t>รูปแบบและโครงสร้างกลอนสุภาพ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658" y="1628800"/>
            <a:ext cx="7992888" cy="13849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กลอนสุภาพ 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หรือ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กลอนแปด 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คือกระบวนคำหรือประโยค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คำ</a:t>
            </a: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ที่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เกิดจากการนำคำภาษาไทยที่ได้เลือกสรรแล้ว จำนวน ๘ คำ </a:t>
            </a:r>
            <a:r>
              <a:rPr lang="en-US" dirty="0">
                <a:latin typeface="TH NiramitIT๙" pitchFamily="2" charset="-34"/>
                <a:cs typeface="TH NiramitIT๙" pitchFamily="2" charset="-34"/>
              </a:rPr>
              <a:t>/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หรือ ๘ พยางค์ ที่นำมาร้อยรวมเข้าด้วยกัน เรียกว่า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๑ วรรคกลอน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6" t="44981" r="39884" b="46117"/>
          <a:stretch/>
        </p:blipFill>
        <p:spPr bwMode="auto">
          <a:xfrm>
            <a:off x="2051720" y="3212977"/>
            <a:ext cx="4809047" cy="104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5658" y="4418605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TH NiramitIT๙" pitchFamily="2" charset="-34"/>
                <a:cs typeface="TH NiramitIT๙" pitchFamily="2" charset="-34"/>
              </a:rPr>
              <a:t>กฎเกณฑ์นี้ไม่ตายตัวเสมอไป หากในการประพันธ์มีความจำเป็นจริง ๆ </a:t>
            </a:r>
            <a:endParaRPr lang="th-TH" dirty="0" smtClean="0">
              <a:latin typeface="TH NiramitIT๙" pitchFamily="2" charset="-34"/>
              <a:cs typeface="TH NiramitIT๙" pitchFamily="2" charset="-34"/>
            </a:endParaRP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อนุโลม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ให้ให้ใช้ ๙ คำ หรือ ๙ พยางค์ได้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3" t="61351" r="37968" b="29951"/>
          <a:stretch/>
        </p:blipFill>
        <p:spPr bwMode="auto">
          <a:xfrm>
            <a:off x="2075803" y="5372712"/>
            <a:ext cx="4968552" cy="96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7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1916832"/>
            <a:ext cx="7776864" cy="108337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dirty="0" smtClean="0">
                <a:latin typeface="Calibri"/>
                <a:ea typeface="Calibri"/>
                <a:cs typeface="TH Sarabun New"/>
              </a:rPr>
              <a:t>	หนึ่ง</a:t>
            </a:r>
            <a:r>
              <a:rPr lang="th-TH" dirty="0">
                <a:latin typeface="Calibri"/>
                <a:ea typeface="Calibri"/>
                <a:cs typeface="TH Sarabun New"/>
              </a:rPr>
              <a:t>วรรคมีแปดคำตามกำหนด	ไม่ล่วงกฎนักกลอนอักษรศรี</a:t>
            </a:r>
            <a:endParaRPr lang="en-US" sz="1800" dirty="0">
              <a:latin typeface="Calibri"/>
              <a:ea typeface="Calibri"/>
              <a:cs typeface="Cordia New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dirty="0" smtClean="0">
                <a:latin typeface="Calibri"/>
                <a:ea typeface="Calibri"/>
                <a:cs typeface="TH Sarabun New"/>
              </a:rPr>
              <a:t>หาก</a:t>
            </a:r>
            <a:r>
              <a:rPr lang="th-TH" dirty="0">
                <a:latin typeface="Calibri"/>
                <a:ea typeface="Calibri"/>
                <a:cs typeface="TH Sarabun New"/>
              </a:rPr>
              <a:t>จำเป็นเน้นสื่อถ้อยร้อยวจี		</a:t>
            </a:r>
            <a:r>
              <a:rPr lang="th-TH" dirty="0" smtClean="0">
                <a:latin typeface="Calibri"/>
                <a:ea typeface="Calibri"/>
                <a:cs typeface="TH Sarabun New"/>
              </a:rPr>
              <a:t>	ไม่</a:t>
            </a:r>
            <a:r>
              <a:rPr lang="th-TH" dirty="0">
                <a:latin typeface="Calibri"/>
                <a:ea typeface="Calibri"/>
                <a:cs typeface="TH Sarabun New"/>
              </a:rPr>
              <a:t>ควรมีเกินเก้าคำตามตำรา</a:t>
            </a:r>
            <a:endParaRPr lang="en-US" sz="18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332656"/>
            <a:ext cx="74622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 smtClean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H NiramitIT๙" pitchFamily="2" charset="-34"/>
                <a:cs typeface="TH NiramitIT๙" pitchFamily="2" charset="-34"/>
              </a:rPr>
              <a:t>สูตรในการจำ “วรรค” ของกลอน</a:t>
            </a:r>
            <a:r>
              <a:rPr lang="th-TH" sz="48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H NiramitIT๙" pitchFamily="2" charset="-34"/>
                <a:cs typeface="TH NiramitIT๙" pitchFamily="2" charset="-34"/>
              </a:rPr>
              <a:t>สุภาพ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683568" y="393305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TH NiramitIT๙" pitchFamily="2" charset="-34"/>
                <a:cs typeface="TH NiramitIT๙" pitchFamily="2" charset="-34"/>
              </a:rPr>
              <a:t>เมื่อทราบว่ากลอน ๑ วรรค มีจำนวน ๘ คำ แต่ไม่เกิน ๙ คำ </a:t>
            </a:r>
            <a:endParaRPr lang="th-TH" dirty="0" smtClean="0">
              <a:latin typeface="TH NiramitIT๙" pitchFamily="2" charset="-34"/>
              <a:cs typeface="TH NiramitIT๙" pitchFamily="2" charset="-34"/>
            </a:endParaRP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เรียกว่า 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๑ วรรคกลอนแล้ว </a:t>
            </a:r>
            <a:endParaRPr lang="th-TH" dirty="0" smtClean="0">
              <a:latin typeface="TH NiramitIT๙" pitchFamily="2" charset="-34"/>
              <a:cs typeface="TH NiramitIT๙" pitchFamily="2" charset="-34"/>
            </a:endParaRPr>
          </a:p>
          <a:p>
            <a:pPr algn="ctr"/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ถ้า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กลอน ๒ วรรครวมกันจะเรียกว่า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๑ คำกลอน </a:t>
            </a:r>
            <a:r>
              <a:rPr lang="th-TH" dirty="0">
                <a:latin typeface="TH NiramitIT๙" pitchFamily="2" charset="-34"/>
                <a:cs typeface="TH NiramitIT๙" pitchFamily="2" charset="-34"/>
              </a:rPr>
              <a:t>หรือ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๑ บาทกลอน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19972" y="3212976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35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5625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H NiramitIT๙" pitchFamily="2" charset="-34"/>
                <a:cs typeface="TH NiramitIT๙" pitchFamily="2" charset="-34"/>
              </a:rPr>
              <a:t>บาทกลอน หรือ  คำกลอน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82625"/>
            <a:ext cx="85689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คำว่า 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“คำกลอน” 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มีความหมายเช่นเดียวกับบาทกลอน </a:t>
            </a:r>
          </a:p>
          <a:p>
            <a:pPr algn="ctr"/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ดังนั้น ๑ คำกลอน หรือ ๑ บาทกลอน จึงหมายถึง กลอน ๒ วรรครวมกัน 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4" t="32738" r="33738" b="49008"/>
          <a:stretch/>
        </p:blipFill>
        <p:spPr bwMode="auto">
          <a:xfrm>
            <a:off x="1331640" y="3429000"/>
            <a:ext cx="69479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2133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NiramitIT๙" pitchFamily="2" charset="-34"/>
                <a:cs typeface="TH NiramitIT๙" pitchFamily="2" charset="-34"/>
              </a:rPr>
              <a:t>บทกลอน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628800"/>
            <a:ext cx="7632848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dirty="0">
                <a:latin typeface="TH NiramitIT๙" pitchFamily="2" charset="-34"/>
                <a:cs typeface="TH NiramitIT๙" pitchFamily="2" charset="-34"/>
              </a:rPr>
              <a:t>เมื่อ ๒ วรรค คือ ๑ คำกลอน หรือ ๑ บาทกลอนแล้ว ถ้านำกลอน ๔ วรรค หรือ ๒ คำกลอน ( ๒ บาท ) มารวมกันแล้ว จะเรียกว่า </a:t>
            </a:r>
            <a:r>
              <a:rPr lang="th-TH" b="1" dirty="0">
                <a:latin typeface="TH NiramitIT๙" pitchFamily="2" charset="-34"/>
                <a:cs typeface="TH NiramitIT๙" pitchFamily="2" charset="-34"/>
              </a:rPr>
              <a:t>๑ บทกลอน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2" t="40278" r="31213" b="24242"/>
          <a:stretch/>
        </p:blipFill>
        <p:spPr bwMode="auto">
          <a:xfrm>
            <a:off x="2051719" y="2708920"/>
            <a:ext cx="5038551" cy="3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8919" y="5949280"/>
            <a:ext cx="538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TH NiramitIT๙" pitchFamily="2" charset="-34"/>
                <a:cs typeface="TH NiramitIT๙" pitchFamily="2" charset="-34"/>
              </a:rPr>
              <a:t>กลอน ๑ บท คือ กลอน ๔ วรรค หรือ ๒ คำกลอน</a:t>
            </a:r>
          </a:p>
        </p:txBody>
      </p:sp>
    </p:spTree>
    <p:extLst>
      <p:ext uri="{BB962C8B-B14F-4D97-AF65-F5344CB8AC3E}">
        <p14:creationId xmlns:p14="http://schemas.microsoft.com/office/powerpoint/2010/main" val="42493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287</TotalTime>
  <Words>1776</Words>
  <Application>Microsoft Office PowerPoint</Application>
  <PresentationFormat>On-screen Show (4:3)</PresentationFormat>
  <Paragraphs>152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2022-12-06T03:32:04Z</dcterms:created>
  <dcterms:modified xsi:type="dcterms:W3CDTF">2022-12-08T02:58:10Z</dcterms:modified>
</cp:coreProperties>
</file>