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59" r:id="rId9"/>
    <p:sldId id="260" r:id="rId10"/>
    <p:sldId id="262" r:id="rId11"/>
    <p:sldId id="263" r:id="rId12"/>
    <p:sldId id="264" r:id="rId13"/>
    <p:sldId id="265" r:id="rId14"/>
    <p:sldId id="261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2" r:id="rId35"/>
    <p:sldId id="294" r:id="rId36"/>
    <p:sldId id="293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1957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0E11-7913-472B-8FB3-542647B98A46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77EF75-1DC7-46C4-B7F3-32BC8386F65A}" type="slidenum">
              <a:rPr lang="th-TH" smtClean="0"/>
              <a:t>‹#›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0E11-7913-472B-8FB3-542647B98A46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EF75-1DC7-46C4-B7F3-32BC8386F65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0E11-7913-472B-8FB3-542647B98A46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EF75-1DC7-46C4-B7F3-32BC8386F65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B10E11-7913-472B-8FB3-542647B98A46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477EF75-1DC7-46C4-B7F3-32BC8386F65A}" type="slidenum">
              <a:rPr lang="th-TH" smtClean="0"/>
              <a:t>‹#›</a:t>
            </a:fld>
            <a:endParaRPr lang="th-TH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0E11-7913-472B-8FB3-542647B98A46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EF75-1DC7-46C4-B7F3-32BC8386F65A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0E11-7913-472B-8FB3-542647B98A46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EF75-1DC7-46C4-B7F3-32BC8386F65A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EF75-1DC7-46C4-B7F3-32BC8386F65A}" type="slidenum">
              <a:rPr lang="th-TH" smtClean="0"/>
              <a:t>‹#›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0E11-7913-472B-8FB3-542647B98A46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0E11-7913-472B-8FB3-542647B98A46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EF75-1DC7-46C4-B7F3-32BC8386F65A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0E11-7913-472B-8FB3-542647B98A46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EF75-1DC7-46C4-B7F3-32BC8386F65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B10E11-7913-472B-8FB3-542647B98A46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77EF75-1DC7-46C4-B7F3-32BC8386F65A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0E11-7913-472B-8FB3-542647B98A46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77EF75-1DC7-46C4-B7F3-32BC8386F65A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B10E11-7913-472B-8FB3-542647B98A46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477EF75-1DC7-46C4-B7F3-32BC8386F65A}" type="slidenum">
              <a:rPr lang="th-TH" smtClean="0"/>
              <a:t>‹#›</a:t>
            </a:fld>
            <a:endParaRPr lang="th-TH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221" y="2549696"/>
            <a:ext cx="6859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พัฒนาการวรรณคดีไทย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THC2301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18181" r="9798" b="18385"/>
          <a:stretch/>
        </p:blipFill>
        <p:spPr>
          <a:xfrm>
            <a:off x="5940152" y="4221088"/>
            <a:ext cx="2789118" cy="2310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93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87624" y="980728"/>
            <a:ext cx="2376264" cy="11521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322422" y="1095127"/>
            <a:ext cx="2106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วรรณคดี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1519155"/>
            <a:ext cx="46085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Arial"/>
              </a:rPr>
              <a:t>►</a:t>
            </a:r>
            <a:r>
              <a:rPr lang="th-TH" dirty="0" smtClean="0">
                <a:latin typeface="Arial"/>
              </a:rPr>
              <a:t> </a:t>
            </a:r>
            <a:r>
              <a:rPr lang="th-TH" sz="3600" dirty="0" smtClean="0">
                <a:latin typeface="TH NiramitIT๙" pitchFamily="2" charset="-34"/>
                <a:cs typeface="TH NiramitIT๙" pitchFamily="2" charset="-34"/>
              </a:rPr>
              <a:t>ใช้แทนคำว่า </a:t>
            </a:r>
            <a:r>
              <a:rPr lang="th-TH" sz="3600" b="1" dirty="0" smtClean="0">
                <a:latin typeface="TH NiramitIT๙" pitchFamily="2" charset="-34"/>
                <a:cs typeface="TH NiramitIT๙" pitchFamily="2" charset="-34"/>
              </a:rPr>
              <a:t>“</a:t>
            </a:r>
            <a:r>
              <a:rPr lang="en-US" sz="3600" b="1" dirty="0" smtClean="0">
                <a:latin typeface="TH NiramitIT๙" pitchFamily="2" charset="-34"/>
                <a:cs typeface="TH NiramitIT๙" pitchFamily="2" charset="-34"/>
              </a:rPr>
              <a:t>Literature</a:t>
            </a:r>
            <a:r>
              <a:rPr lang="th-TH" sz="3600" b="1" dirty="0" smtClean="0">
                <a:latin typeface="TH NiramitIT๙" pitchFamily="2" charset="-34"/>
                <a:cs typeface="TH NiramitIT๙" pitchFamily="2" charset="-34"/>
              </a:rPr>
              <a:t>”</a:t>
            </a:r>
          </a:p>
          <a:p>
            <a:endParaRPr lang="th-TH" sz="3600" b="1" dirty="0" smtClean="0">
              <a:latin typeface="TH NiramitIT๙" pitchFamily="2" charset="-34"/>
              <a:cs typeface="TH NiramitIT๙" pitchFamily="2" charset="-34"/>
            </a:endParaRPr>
          </a:p>
          <a:p>
            <a:pPr algn="thaiDist"/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► วรรณคดี </a:t>
            </a:r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คือ หนังสือที่ได้รับการยกย่องว่าแต่งดี มีคุณค่าทางวรรณศิลป์ ทำให้ผู้อ่านเกิดความเพลิดเพลินและเกิดอารมณ์สะเทือนใจ ตลอดจนแสดงถึงความเจริญทางด้านศิลปวัฒนธรรมของชาติ</a:t>
            </a:r>
            <a:endParaRPr lang="th-TH" sz="3200" dirty="0"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71"/>
          <a:stretch/>
        </p:blipFill>
        <p:spPr>
          <a:xfrm>
            <a:off x="1322422" y="2348880"/>
            <a:ext cx="2189598" cy="31812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44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98108"/>
            <a:ext cx="3312368" cy="57112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1124744"/>
            <a:ext cx="432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latin typeface="TH NiramitIT๙" pitchFamily="2" charset="-34"/>
                <a:cs typeface="TH NiramitIT๙" pitchFamily="2" charset="-34"/>
              </a:rPr>
              <a:t>คำว่า </a:t>
            </a:r>
            <a:r>
              <a:rPr lang="th-TH" sz="3600" b="1" dirty="0" smtClean="0">
                <a:latin typeface="TH NiramitIT๙" pitchFamily="2" charset="-34"/>
                <a:cs typeface="TH NiramitIT๙" pitchFamily="2" charset="-34"/>
              </a:rPr>
              <a:t>“วรรณคดี” </a:t>
            </a:r>
          </a:p>
          <a:p>
            <a:pPr algn="ctr"/>
            <a:r>
              <a:rPr lang="th-TH" sz="3600" dirty="0" smtClean="0">
                <a:latin typeface="TH NiramitIT๙" pitchFamily="2" charset="-34"/>
                <a:cs typeface="TH NiramitIT๙" pitchFamily="2" charset="-34"/>
              </a:rPr>
              <a:t>ปรากฏในภาษาไทยเป็นครั้งแรก ในพระราชกฤษฎีกา</a:t>
            </a:r>
          </a:p>
          <a:p>
            <a:pPr algn="ctr"/>
            <a:r>
              <a:rPr lang="th-TH" sz="3600" dirty="0" smtClean="0">
                <a:latin typeface="TH NiramitIT๙" pitchFamily="2" charset="-34"/>
                <a:cs typeface="TH NiramitIT๙" pitchFamily="2" charset="-34"/>
              </a:rPr>
              <a:t>ตั้งวรรณคดีสโมสร  ลงวันที่ </a:t>
            </a:r>
          </a:p>
          <a:p>
            <a:pPr algn="ctr"/>
            <a:r>
              <a:rPr lang="th-TH" sz="3600" dirty="0" smtClean="0">
                <a:latin typeface="TH NiramitIT๙" pitchFamily="2" charset="-34"/>
                <a:cs typeface="TH NiramitIT๙" pitchFamily="2" charset="-34"/>
              </a:rPr>
              <a:t>๒๓ กรกฎาคม พ</a:t>
            </a:r>
            <a:r>
              <a:rPr lang="en-US" sz="3600" dirty="0" smtClean="0">
                <a:latin typeface="TH NiramitIT๙" pitchFamily="2" charset="-34"/>
                <a:cs typeface="TH NiramitIT๙" pitchFamily="2" charset="-34"/>
              </a:rPr>
              <a:t>.</a:t>
            </a:r>
            <a:r>
              <a:rPr lang="th-TH" sz="3600" dirty="0" smtClean="0">
                <a:latin typeface="TH NiramitIT๙" pitchFamily="2" charset="-34"/>
                <a:cs typeface="TH NiramitIT๙" pitchFamily="2" charset="-34"/>
              </a:rPr>
              <a:t>ศ</a:t>
            </a:r>
            <a:r>
              <a:rPr lang="en-US" sz="3600" dirty="0" smtClean="0">
                <a:latin typeface="TH NiramitIT๙" pitchFamily="2" charset="-34"/>
                <a:cs typeface="TH NiramitIT๙" pitchFamily="2" charset="-34"/>
              </a:rPr>
              <a:t>.</a:t>
            </a:r>
            <a:r>
              <a:rPr lang="th-TH" sz="3600" dirty="0" smtClean="0">
                <a:latin typeface="TH NiramitIT๙" pitchFamily="2" charset="-34"/>
                <a:cs typeface="TH NiramitIT๙" pitchFamily="2" charset="-34"/>
              </a:rPr>
              <a:t>๒๔๕๗</a:t>
            </a:r>
          </a:p>
          <a:p>
            <a:pPr algn="ctr"/>
            <a:r>
              <a:rPr lang="th-TH" sz="3600" dirty="0" smtClean="0">
                <a:latin typeface="TH NiramitIT๙" pitchFamily="2" charset="-34"/>
                <a:cs typeface="TH NiramitIT๙" pitchFamily="2" charset="-34"/>
              </a:rPr>
              <a:t>ในรัชสมัย</a:t>
            </a:r>
          </a:p>
          <a:p>
            <a:pPr algn="ctr"/>
            <a:r>
              <a:rPr lang="th-TH" sz="3600" dirty="0" smtClean="0">
                <a:latin typeface="TH NiramitIT๙" pitchFamily="2" charset="-34"/>
                <a:cs typeface="TH NiramitIT๙" pitchFamily="2" charset="-34"/>
              </a:rPr>
              <a:t>พระบาทสมเด็จพระมงกุฎเกล้า</a:t>
            </a:r>
          </a:p>
          <a:p>
            <a:r>
              <a:rPr lang="th-TH" sz="3600" dirty="0">
                <a:latin typeface="TH NiramitIT๙" pitchFamily="2" charset="-34"/>
                <a:cs typeface="TH NiramitIT๙" pitchFamily="2" charset="-34"/>
              </a:rPr>
              <a:t> </a:t>
            </a:r>
            <a:r>
              <a:rPr lang="th-TH" sz="3600" dirty="0" smtClean="0">
                <a:latin typeface="TH NiramitIT๙" pitchFamily="2" charset="-34"/>
                <a:cs typeface="TH NiramitIT๙" pitchFamily="2" charset="-34"/>
              </a:rPr>
              <a:t>เจ้าอยู่หัว (รัชกาลที่ ๖</a:t>
            </a:r>
            <a:r>
              <a:rPr lang="th-TH" sz="3600" dirty="0">
                <a:latin typeface="TH NiramitIT๙" pitchFamily="2" charset="-34"/>
                <a:cs typeface="TH NiramitIT๙" pitchFamily="2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18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71600" y="989257"/>
            <a:ext cx="2376264" cy="1152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013572" y="1141293"/>
            <a:ext cx="23342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NiramitIT๙" pitchFamily="2" charset="-34"/>
                <a:cs typeface="TH NiramitIT๙" pitchFamily="2" charset="-34"/>
              </a:rPr>
              <a:t>วรรณกรรม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2789" y="989256"/>
            <a:ext cx="48245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► ตรงกับภาษาอังกฤษคำว่า </a:t>
            </a:r>
            <a:endParaRPr lang="en-US" sz="3200" dirty="0" smtClean="0">
              <a:latin typeface="TH NiramitIT๙" pitchFamily="2" charset="-34"/>
              <a:cs typeface="TH NiramitIT๙" pitchFamily="2" charset="-34"/>
            </a:endParaRPr>
          </a:p>
          <a:p>
            <a:pPr algn="ctr"/>
            <a:r>
              <a:rPr lang="en-US" sz="3200" b="1" dirty="0" smtClean="0">
                <a:latin typeface="TH NiramitIT๙" pitchFamily="2" charset="-34"/>
                <a:cs typeface="TH NiramitIT๙" pitchFamily="2" charset="-34"/>
              </a:rPr>
              <a:t>Literary Work</a:t>
            </a:r>
          </a:p>
          <a:p>
            <a:pPr algn="ctr"/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หรือ </a:t>
            </a:r>
            <a:r>
              <a:rPr lang="en-US" sz="3200" b="1" dirty="0" smtClean="0">
                <a:latin typeface="TH NiramitIT๙" pitchFamily="2" charset="-34"/>
                <a:cs typeface="TH NiramitIT๙" pitchFamily="2" charset="-34"/>
              </a:rPr>
              <a:t>General Literature</a:t>
            </a:r>
          </a:p>
          <a:p>
            <a:pPr algn="thaiDist"/>
            <a:r>
              <a:rPr lang="en-US" sz="3200" b="1" dirty="0" smtClean="0">
                <a:latin typeface="TH NiramitIT๙" pitchFamily="2" charset="-34"/>
                <a:cs typeface="TH NiramitIT๙" pitchFamily="2" charset="-34"/>
              </a:rPr>
              <a:t>► </a:t>
            </a:r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ปรากฏใช้ในประเทศไทยครั้งแรกเมื่อตั้งโบราณคดีสโมสร ในสมัยรัชกาลที่ ๕ พ</a:t>
            </a:r>
            <a:r>
              <a:rPr lang="en-US" sz="3200" dirty="0" smtClean="0">
                <a:latin typeface="TH NiramitIT๙" pitchFamily="2" charset="-34"/>
                <a:cs typeface="TH NiramitIT๙" pitchFamily="2" charset="-34"/>
              </a:rPr>
              <a:t>.</a:t>
            </a:r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ศ</a:t>
            </a:r>
            <a:r>
              <a:rPr lang="en-US" sz="3200" dirty="0" smtClean="0">
                <a:latin typeface="TH NiramitIT๙" pitchFamily="2" charset="-34"/>
                <a:cs typeface="TH NiramitIT๙" pitchFamily="2" charset="-34"/>
              </a:rPr>
              <a:t>.</a:t>
            </a:r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 ๒๔๕๐ </a:t>
            </a:r>
          </a:p>
          <a:p>
            <a:pPr algn="thaiDist"/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► </a:t>
            </a:r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แต่แพร่หลายและใช้อย่างเป็นทางการ ในพระราชบัญญัติคุ้มครองวรรณกรรมและศิลปกรรม พ</a:t>
            </a:r>
            <a:r>
              <a:rPr lang="en-US" sz="3200" dirty="0" smtClean="0">
                <a:latin typeface="TH NiramitIT๙" pitchFamily="2" charset="-34"/>
                <a:cs typeface="TH NiramitIT๙" pitchFamily="2" charset="-34"/>
              </a:rPr>
              <a:t>.</a:t>
            </a:r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ศ</a:t>
            </a:r>
            <a:r>
              <a:rPr lang="en-US" sz="3200" dirty="0" smtClean="0">
                <a:latin typeface="TH NiramitIT๙" pitchFamily="2" charset="-34"/>
                <a:cs typeface="TH NiramitIT๙" pitchFamily="2" charset="-34"/>
              </a:rPr>
              <a:t>.</a:t>
            </a:r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 ๒๔๕๗ ในสมัยรัชกาลที่ ๖</a:t>
            </a:r>
            <a:endParaRPr lang="th-TH" sz="3200" dirty="0"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6" y="2996952"/>
            <a:ext cx="2993383" cy="1683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95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2110763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ในตำราหรือหนังสือประวัติวรรณคดีไทยเล่มต่างๆ พบว่า</a:t>
            </a:r>
            <a:endParaRPr lang="th-TH" sz="3200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192" y="2861647"/>
            <a:ext cx="37804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Clr>
                <a:srgbClr val="C00000"/>
              </a:buClr>
            </a:pPr>
            <a:r>
              <a:rPr lang="th-TH" dirty="0" smtClean="0">
                <a:latin typeface="Arial"/>
              </a:rPr>
              <a:t>♦ </a:t>
            </a:r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คำว่า </a:t>
            </a:r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“วรรณคดี” </a:t>
            </a:r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ส่วนใหญ่ใช้เพื่อสื่อความหมายถึงงานเขียนตั้งแต่สมัยสุโขทัยจนถึงสมัยพระบาทสมเด็จพระมงกุฎเกล้าเจ้าอยู่หัว (รัชกาลที่ ๖)</a:t>
            </a:r>
            <a:endParaRPr lang="th-TH" sz="3200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1224" y="2857264"/>
            <a:ext cx="40152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th-TH" dirty="0" smtClean="0">
                <a:latin typeface="Arial"/>
              </a:rPr>
              <a:t>♦ </a:t>
            </a:r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คำว่า “วรรณกรรม” ใช้เรียกงานเขียนตั้งแต่สมัยพระบาทสมเด็จพระปกเกล้าเจ้าอยู่หัว (รัชกาลที่ ๗) </a:t>
            </a:r>
          </a:p>
          <a:p>
            <a:pPr>
              <a:buClr>
                <a:srgbClr val="C00000"/>
              </a:buClr>
            </a:pPr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เป็นต้นมา</a:t>
            </a:r>
            <a:endParaRPr lang="th-TH" sz="3200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4179" y="491528"/>
            <a:ext cx="63722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ความแตกต่าง</a:t>
            </a:r>
          </a:p>
          <a:p>
            <a:pPr algn="ctr"/>
            <a:r>
              <a:rPr lang="th-TH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ระหว่างวรรณคดีและวรรณกรรม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90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620688"/>
            <a:ext cx="4903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ความหมายของวรรณคดี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1166" y="1588044"/>
            <a:ext cx="16754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วรรณคดี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419041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เป็นคำยืมจากภาษาบาลี </a:t>
            </a:r>
            <a:r>
              <a:rPr lang="en-US" sz="3200" dirty="0" smtClean="0">
                <a:latin typeface="TH Sarabun New" pitchFamily="34" charset="-34"/>
                <a:cs typeface="TH Sarabun New" pitchFamily="34" charset="-34"/>
              </a:rPr>
              <a:t>–</a:t>
            </a:r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 สันสกฤต ประกอบขึ้นจากคำว่า</a:t>
            </a:r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2624" y="3121224"/>
            <a:ext cx="11208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วรรณ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929392" y="3274365"/>
            <a:ext cx="596421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2404554" y="3936180"/>
            <a:ext cx="6543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คดี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929392" y="4042413"/>
            <a:ext cx="596421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5496625" y="3182778"/>
            <a:ext cx="21066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th-TH" sz="3600" b="1" cap="none" spc="0" dirty="0" smtClean="0">
                <a:ln/>
                <a:solidFill>
                  <a:schemeClr val="bg1"/>
                </a:solidFill>
                <a:effectLst/>
                <a:latin typeface="TH Sarabun New" pitchFamily="34" charset="-34"/>
                <a:cs typeface="TH Sarabun New" pitchFamily="34" charset="-34"/>
              </a:rPr>
              <a:t>แปลว่า หนังสือ</a:t>
            </a:r>
            <a:endParaRPr lang="en-US" sz="3600" b="1" cap="none" spc="0" dirty="0">
              <a:ln/>
              <a:solidFill>
                <a:schemeClr val="bg1"/>
              </a:solidFill>
              <a:effectLst/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87090" y="3936180"/>
            <a:ext cx="17684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th-TH" sz="3600" b="1" cap="none" spc="0" dirty="0" smtClean="0">
                <a:ln/>
                <a:solidFill>
                  <a:schemeClr val="bg1"/>
                </a:solidFill>
                <a:effectLst/>
                <a:latin typeface="TH Sarabun New" pitchFamily="34" charset="-34"/>
                <a:cs typeface="TH Sarabun New" pitchFamily="34" charset="-34"/>
              </a:rPr>
              <a:t>แปลว่า เรื่อง</a:t>
            </a:r>
            <a:endParaRPr lang="en-US" sz="3600" b="1" cap="none" spc="0" dirty="0">
              <a:ln/>
              <a:solidFill>
                <a:schemeClr val="bg1"/>
              </a:solidFill>
              <a:effectLst/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494116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latin typeface="TH Sarabun New" pitchFamily="34" charset="-34"/>
                <a:cs typeface="TH Sarabun New" pitchFamily="34" charset="-34"/>
              </a:rPr>
              <a:t>ตามรูปศัพท์วรรณคดีจึงแปลว่า </a:t>
            </a:r>
            <a:r>
              <a:rPr lang="th-TH" sz="3600" b="1" dirty="0" smtClean="0">
                <a:latin typeface="TH Sarabun New" pitchFamily="34" charset="-34"/>
                <a:cs typeface="TH Sarabun New" pitchFamily="34" charset="-34"/>
              </a:rPr>
              <a:t>“เรื่องที่แต่งเป็นหนังสือ”</a:t>
            </a:r>
            <a:endParaRPr lang="th-TH" sz="3600" b="1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380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620688"/>
            <a:ext cx="4903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ความหมายของวรรณคดี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040411"/>
            <a:ext cx="87849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พจนานุกรมฉบับราชบัณฑิตยสถาน พ</a:t>
            </a:r>
            <a:r>
              <a:rPr lang="en-US" sz="3200" dirty="0" smtClean="0"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ศ</a:t>
            </a:r>
            <a:r>
              <a:rPr lang="en-US" sz="3200" dirty="0" smtClean="0"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3200" dirty="0" smtClean="0">
                <a:latin typeface="TH Sarabun New" pitchFamily="34" charset="-34"/>
                <a:cs typeface="TH Sarabun New" pitchFamily="34" charset="-34"/>
              </a:rPr>
              <a:t>2544 </a:t>
            </a:r>
            <a:endParaRPr lang="th-TH" sz="3200" dirty="0" smtClean="0">
              <a:latin typeface="TH Sarabun New" pitchFamily="34" charset="-34"/>
              <a:cs typeface="TH Sarabun New" pitchFamily="34" charset="-34"/>
            </a:endParaRPr>
          </a:p>
          <a:p>
            <a:pPr algn="ctr"/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ให้ความหมายของวรรณคดีไว้ว่า</a:t>
            </a:r>
          </a:p>
          <a:p>
            <a:pPr algn="ctr"/>
            <a:endParaRPr lang="th-TH" sz="3200" dirty="0" smtClean="0">
              <a:latin typeface="TH Sarabun New" pitchFamily="34" charset="-34"/>
              <a:cs typeface="TH Sarabun New" pitchFamily="34" charset="-34"/>
            </a:endParaRPr>
          </a:p>
          <a:p>
            <a:pPr algn="ctr"/>
            <a:r>
              <a:rPr lang="th-TH" sz="3600" b="1" dirty="0" smtClean="0">
                <a:latin typeface="TH Sarabun New" pitchFamily="34" charset="-34"/>
                <a:cs typeface="TH Sarabun New" pitchFamily="34" charset="-34"/>
              </a:rPr>
              <a:t>“วรรณกรรมที่ได้รับยกย่องว่าแต่งดี มีคุณค่าเชิงวรรณศิลป์ถึงขนาด”</a:t>
            </a:r>
            <a:endParaRPr lang="th-TH" sz="36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99992" y="3036032"/>
            <a:ext cx="288032" cy="398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539552" y="5237793"/>
            <a:ext cx="237626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bg1"/>
                </a:solidFill>
              </a:rPr>
              <a:t>มัทนะพาธา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31840" y="5237793"/>
            <a:ext cx="237626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bg1"/>
                </a:solidFill>
              </a:rPr>
              <a:t>สามก๊ก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23212" y="5235445"/>
            <a:ext cx="32038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bg1"/>
                </a:solidFill>
              </a:rPr>
              <a:t>พระราชพิธีสิบสองเดือน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08491" y="4164069"/>
            <a:ext cx="32038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bg1"/>
                </a:solidFill>
              </a:rPr>
              <a:t>เสภาเรื่องขุนช้างขุนแผน</a:t>
            </a:r>
            <a:endParaRPr lang="th-TH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404664"/>
            <a:ext cx="4903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ความหมายของวรรณคดี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7544" y="1916832"/>
            <a:ext cx="2448272" cy="936104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เสฐียร</a:t>
            </a:r>
            <a:r>
              <a:rPr lang="th-TH" sz="3200" b="1" dirty="0" err="1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โกเศศ</a:t>
            </a:r>
            <a:endParaRPr lang="th-TH" sz="32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8613" y="3356992"/>
            <a:ext cx="2448272" cy="936104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เปลื้อง ณ นคร</a:t>
            </a:r>
            <a:endParaRPr lang="th-TH" sz="32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2021" y="5200241"/>
            <a:ext cx="3039857" cy="936104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สุจิตรา  จง</a:t>
            </a:r>
            <a:r>
              <a:rPr lang="th-TH" sz="3200" b="1" dirty="0" err="1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สถิตย์</a:t>
            </a:r>
            <a:r>
              <a:rPr lang="th-TH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วัฒนา</a:t>
            </a:r>
            <a:endParaRPr lang="th-TH" sz="32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207529" y="2276872"/>
            <a:ext cx="572383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ight Arrow 8"/>
          <p:cNvSpPr/>
          <p:nvPr/>
        </p:nvSpPr>
        <p:spPr>
          <a:xfrm>
            <a:off x="3209904" y="3645024"/>
            <a:ext cx="572383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ight Arrow 9"/>
          <p:cNvSpPr/>
          <p:nvPr/>
        </p:nvSpPr>
        <p:spPr>
          <a:xfrm>
            <a:off x="3567569" y="5488273"/>
            <a:ext cx="572383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4056998" y="1584374"/>
            <a:ext cx="46914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ความรู้สึกนึกคิดของกวี ซึ่งถอดออกมาจากจิตใจให้ปรากฏเป็นรูปหนังสือ มีถ้อยคำเหมาะเจาะเพราะพริ้ง เร้าใจให้ผู้อ่านหรือผู้ฟังเกิดความรู้สึก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3097123"/>
            <a:ext cx="4680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บทประพันธ์อันประกอบด้วยศิลปะแห่งการนิพนธ์ และมีเนื้อเรื่องอันมีอำนาจดลใจให้เกิดความรู้สึกนึกคิดและอารมณ์ต่าง ๆ มิใช่ความรู้เพียงถ่ายเดียว 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1960" y="4913005"/>
            <a:ext cx="49320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วรรณคดีอาจเป็นทั้งงานเขียนประเภทร้อยแก้วหรือร้อยกรอง งานเขียนของกวีโบราณ หรืองานเขียนของกวีหรือนักเขียนราวสมัย เป็นงานแปลแต่งจากวรรณคดีต่างประเทศได้อย่างวิเศษแนบเนียน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02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476819"/>
            <a:ext cx="5734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สรุปความหมายของวรรณคดี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204864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i="1" dirty="0" smtClean="0">
                <a:latin typeface="TH Sarabun New" pitchFamily="34" charset="-34"/>
                <a:cs typeface="TH Sarabun New" pitchFamily="34" charset="-34"/>
              </a:rPr>
              <a:t>“หนังสือที่แต่งขึ้นจากอารมณ์ความรู้สึก ความคิดหรือประสบการณ์ อยู่ในรูปแบบของร้อยแก้วและร้อยกรอง เป็นงานที่มีคุณค่าด้านเนื้อหาและวรรณศิลป์ มุ่งให้ผู้เสพเกิดสุนทรียะ เกิดความรู้สึกคล้อยตาม มีลักษณะเฉพาะและลักษณะอันเป็นสากล”</a:t>
            </a:r>
            <a:endParaRPr lang="th-TH" sz="3600" b="1" i="1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48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548680"/>
            <a:ext cx="3283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คำเรียกวรรณคดี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0455" y="1772816"/>
            <a:ext cx="3672408" cy="12241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วรรณคดีมี</a:t>
            </a:r>
            <a:r>
              <a:rPr lang="th-TH" sz="3600" b="1" dirty="0" err="1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ฉันท</a:t>
            </a:r>
            <a: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ลักษณ์</a:t>
            </a:r>
            <a:endParaRPr lang="th-TH" sz="3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123728" y="3212976"/>
            <a:ext cx="417499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395536" y="3933056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เรียกว่า กวีนิพนธ์ กาพย์กลอน กาพย์ กลอน ฉันท์ คำกานท์ คำประพันธ์   </a:t>
            </a:r>
          </a:p>
          <a:p>
            <a:pPr algn="thaiDist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คำประดับ </a:t>
            </a:r>
            <a:r>
              <a:rPr lang="th-TH" dirty="0" err="1" smtClean="0">
                <a:latin typeface="TH Sarabun New" pitchFamily="34" charset="-34"/>
                <a:cs typeface="TH Sarabun New" pitchFamily="34" charset="-34"/>
              </a:rPr>
              <a:t>กวีวัจ</a:t>
            </a: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นะ ฯลฯ ดังเช่น</a:t>
            </a:r>
          </a:p>
          <a:p>
            <a:pPr algn="thaiDist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ในลิลิตยวนพ่าย ปรากฏคำว่า “กานท” </a:t>
            </a:r>
          </a:p>
          <a:p>
            <a:pPr algn="thaiDist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ส่วนในลิลิต</a:t>
            </a:r>
            <a:r>
              <a:rPr lang="th-TH" dirty="0" err="1" smtClean="0">
                <a:latin typeface="TH Sarabun New" pitchFamily="34" charset="-34"/>
                <a:cs typeface="TH Sarabun New" pitchFamily="34" charset="-34"/>
              </a:rPr>
              <a:t>พระลอ</a:t>
            </a: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 เรียกว่า “กลอน”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8" t="32602" r="37495" b="41477"/>
          <a:stretch/>
        </p:blipFill>
        <p:spPr bwMode="auto">
          <a:xfrm>
            <a:off x="4560044" y="3465004"/>
            <a:ext cx="4249743" cy="204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20072" y="5546878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ตัวอย่าง </a:t>
            </a:r>
            <a:r>
              <a:rPr lang="en-US" dirty="0" smtClean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คำเรียก “กลอน”</a:t>
            </a:r>
          </a:p>
          <a:p>
            <a:pPr algn="ctr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 ในลิลิต</a:t>
            </a:r>
            <a:r>
              <a:rPr lang="th-TH" dirty="0" err="1" smtClean="0">
                <a:latin typeface="TH Sarabun New" pitchFamily="34" charset="-34"/>
                <a:cs typeface="TH Sarabun New" pitchFamily="34" charset="-34"/>
              </a:rPr>
              <a:t>พระลอ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75836" y="548680"/>
            <a:ext cx="3672408" cy="12241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วรรณคดีร้อยแก้ว</a:t>
            </a:r>
            <a:endParaRPr lang="th-TH" sz="3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476165" y="1926405"/>
            <a:ext cx="417499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4775836" y="2564904"/>
            <a:ext cx="375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เรียกว่า นิทาน นิยาย หรือมุขปาฐะ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43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4179" y="764704"/>
            <a:ext cx="63722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ความแตกต่าง</a:t>
            </a:r>
          </a:p>
          <a:p>
            <a:pPr algn="ctr"/>
            <a:r>
              <a:rPr lang="th-TH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ระหว่างวรรณคดีและวรรณกรรม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4179" y="2478380"/>
            <a:ext cx="2117701" cy="10226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5520439" y="2478380"/>
            <a:ext cx="2334292" cy="10226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5520439" y="2574195"/>
            <a:ext cx="23342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NiramitIT๙" pitchFamily="2" charset="-34"/>
                <a:cs typeface="TH NiramitIT๙" pitchFamily="2" charset="-34"/>
              </a:rPr>
              <a:t>วรรณกรรม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9695" y="2574195"/>
            <a:ext cx="2106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วรรณคดี</a:t>
            </a:r>
            <a:endParaRPr lang="en-US" sz="5400" b="1" cap="none" spc="5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3560440"/>
            <a:ext cx="360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rial"/>
              </a:rPr>
              <a:t>● 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เน้นคุณลักษณะในด้านเนื้อหาและรูปแบบ</a:t>
            </a:r>
          </a:p>
          <a:p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● เป็นเรื่องที่แต่งดี </a:t>
            </a:r>
          </a:p>
          <a:p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ได้รับยกย่องจากคนทั่วไป</a:t>
            </a:r>
          </a:p>
          <a:p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● มีวรรณศิลป์หรือศิลปะแห่งการเรียบเรียง</a:t>
            </a:r>
            <a:endParaRPr lang="en-US" dirty="0" smtClean="0">
              <a:latin typeface="TH NiramitIT๙" pitchFamily="2" charset="-34"/>
              <a:cs typeface="TH NiramitIT๙" pitchFamily="2" charset="-34"/>
            </a:endParaRPr>
          </a:p>
          <a:p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4851381" y="3592576"/>
            <a:ext cx="3672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● ไม่เน้นความสำคัญของคุณภาพ</a:t>
            </a:r>
          </a:p>
          <a:p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● เน้นจุดมุ่งหมายและวิธีการแสดงออกเท่านั้น</a:t>
            </a:r>
            <a:endParaRPr lang="en-US" dirty="0" smtClean="0">
              <a:latin typeface="TH NiramitIT๙" pitchFamily="2" charset="-34"/>
              <a:cs typeface="TH NiramitIT๙" pitchFamily="2" charset="-34"/>
            </a:endParaRPr>
          </a:p>
          <a:p>
            <a:endParaRPr lang="th-TH" dirty="0">
              <a:latin typeface="TH NiramitIT๙" pitchFamily="2" charset="-34"/>
              <a:cs typeface="TH NiramitIT๙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81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476672"/>
            <a:ext cx="5825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เหตุของการสร้างสรรค์วรรณคดี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1559" y="1400002"/>
            <a:ext cx="5753625" cy="51683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การถ่ายทอดความรู้สึกของกวี</a:t>
            </a:r>
            <a:endParaRPr lang="th-TH" sz="32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7498" y="2060848"/>
            <a:ext cx="2952328" cy="936104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ความรู้สึกที่มีต่อพระมหากษัตริย์</a:t>
            </a:r>
            <a:endParaRPr lang="th-TH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0680" y="4581128"/>
            <a:ext cx="2952328" cy="936104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  <a:r>
              <a:rPr lang="en-US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ความรู้สึกที่มีต่อชาติ</a:t>
            </a:r>
            <a:endParaRPr lang="th-TH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923928" y="2312876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Down Arrow 9"/>
          <p:cNvSpPr/>
          <p:nvPr/>
        </p:nvSpPr>
        <p:spPr>
          <a:xfrm>
            <a:off x="2051720" y="3140968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395536" y="3627021"/>
            <a:ext cx="4007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ซาบซึ้ง จงรักภักดี ถึงคุณงามความดี</a:t>
            </a:r>
          </a:p>
          <a:p>
            <a:pPr algn="ctr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ที่ทำไว้ให้แก่ราษฎร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2" y="2060848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เกิดวรรณคดียอพระเกียรติ สดุดีพระมหากษัตริย์ เช่น โคลงยอพระเกียรติพระเจ้ากรุงธนบุรี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921371" y="4833156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4716016" y="4581128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เกิดวรรณคดีประเภทปลุกใจให้รักชาติ เช่น บทพระราชนิพนธ์เรื่อง หัวใจนักรบ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2006824" y="5572860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5"/>
          <p:cNvSpPr txBox="1"/>
          <p:nvPr/>
        </p:nvSpPr>
        <p:spPr>
          <a:xfrm>
            <a:off x="236712" y="6093296"/>
            <a:ext cx="4914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รักชาติ ปลุกใจ สามัคคีกลมเกลียว เสียสละ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56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476672"/>
            <a:ext cx="5825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เหตุของการสร้างสรรค์วรรณคดี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1559" y="1400002"/>
            <a:ext cx="5753625" cy="51683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การถ่ายทอดความรู้สึกของกวี</a:t>
            </a:r>
            <a:endParaRPr lang="th-TH" sz="32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7498" y="2060848"/>
            <a:ext cx="2952328" cy="936104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  <a:r>
              <a:rPr lang="en-US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ความรู้สึกที่มีศาสนาและความเชื่อ</a:t>
            </a:r>
            <a:endParaRPr lang="th-TH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7498" y="4312260"/>
            <a:ext cx="2952328" cy="936104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  <a:r>
              <a:rPr lang="en-US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ความรู้สึกที่มีต่อธรรมชาติ</a:t>
            </a:r>
            <a:endParaRPr lang="th-TH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051720" y="3140968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Down Arrow 8"/>
          <p:cNvSpPr/>
          <p:nvPr/>
        </p:nvSpPr>
        <p:spPr>
          <a:xfrm>
            <a:off x="2051720" y="5399270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179512" y="361276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ปรากฏในลักษณะความเลื่อมใสศรัทธา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5831318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สัมพันธ์กับอารมณ์ความรู้สึกของกวีหรือ</a:t>
            </a:r>
          </a:p>
          <a:p>
            <a:pPr algn="ctr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ตัวละคร โดยใช้ธรรมชาติสะท้อน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2057369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เกิดวรรณคดีศาสนา เช่น มหาชาติคำหลวง พระมาลัยคำหลวง  เวสสันดรชาดก </a:t>
            </a:r>
          </a:p>
          <a:p>
            <a:pPr algn="thaiDist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ไตรภูมิพระร่วง โองการแช่งน้ำ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658" y="2263787"/>
            <a:ext cx="7683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875658" y="4564288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4860032" y="4061602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เกิดวรรณคดีนิราศ ที่จะกล่าวถึงธรรมชาติ สัมพันธ์กับความรู้สึกของกวี ทั้งในด้านชมความงาม ความเศร้าโศก ชื่นชมความอุดมสมบูรณ์ของพรรณไม้ พันธุ์สัตว์ เช่น </a:t>
            </a:r>
          </a:p>
          <a:p>
            <a:pPr algn="thaiDist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กาพย์ห่อโคลงนิราศธารทองแดง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47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476672"/>
            <a:ext cx="5825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เหตุของการสร้างสรรค์วรรณคดี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1559" y="1400002"/>
            <a:ext cx="6696745" cy="51683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  <a:r>
              <a:rPr lang="en-US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การถ่ายทอดจินตนาการและอารมณ์ส่วนตัวของกวี</a:t>
            </a:r>
            <a:endParaRPr lang="th-TH" sz="32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1619" y="2566717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ต้องการแสดงความรัก ความเศร้า และความโกรธ</a:t>
            </a:r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452368" y="2060848"/>
            <a:ext cx="507563" cy="505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975315" y="3645024"/>
            <a:ext cx="6338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มักพบในวรรณคดีนิราศ เพลงยาว หรือ ดอกสร้อยสักวา</a:t>
            </a:r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452368" y="3139155"/>
            <a:ext cx="507563" cy="505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le 10"/>
          <p:cNvSpPr/>
          <p:nvPr/>
        </p:nvSpPr>
        <p:spPr>
          <a:xfrm>
            <a:off x="3452368" y="4365104"/>
            <a:ext cx="5080072" cy="20162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หากกวีต้องการถ่ายทอดอารมณ์สนุกสนานตามจินตนาการส่วนตัวก็อาจจะผูกเรื่อง</a:t>
            </a:r>
          </a:p>
          <a:p>
            <a:pPr algn="ctr"/>
            <a:r>
              <a:rPr lang="th-TH" sz="3200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หรือสร้างโครงเรื่องขึ้น เช่น </a:t>
            </a:r>
          </a:p>
          <a:p>
            <a:pPr algn="ctr"/>
            <a:r>
              <a:rPr lang="th-TH" sz="3200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พระอภัยมณี ของ สุนทรภู่</a:t>
            </a:r>
            <a:endParaRPr lang="th-TH" sz="3200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1907704" y="5085184"/>
            <a:ext cx="792088" cy="720080"/>
          </a:xfrm>
          <a:prstGeom prst="smileyFac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15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476672"/>
            <a:ext cx="5825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เหตุของการสร้างสรรค์วรรณคดี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3529" y="1400002"/>
            <a:ext cx="8640960" cy="51683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  <a:r>
              <a:rPr lang="en-US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การธำรงรักษาความงามทางวรรณศิลป์และแบบแผนการแต่งวรรณคดีไทย</a:t>
            </a:r>
            <a:endParaRPr lang="th-TH" sz="32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95936" y="2348880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539552" y="3068960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ลักษณะนี้ปรากฏมากในวรรณคดีสมัยรัชกาลที่ ๖ เพื่อรักษาวิชากวีไทยไว้ และให้กวีใช้ความสามารถแต่งหนังสือที่เป็นประโยชน์ ไม่เป็นไปในทางไม่เป็นแก่นสาร </a:t>
            </a:r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9792" y="4638620"/>
            <a:ext cx="5400600" cy="1670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เช่น </a:t>
            </a:r>
            <a:r>
              <a:rPr lang="th-TH" sz="3200" dirty="0" err="1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อิล</a:t>
            </a:r>
            <a:r>
              <a:rPr lang="th-TH" sz="3200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ราชคำฉันท์ ของ หลวงสารประเสริฐ </a:t>
            </a:r>
          </a:p>
          <a:p>
            <a:pPr algn="ctr"/>
            <a:r>
              <a:rPr lang="th-TH" sz="3200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หัวใจนักรบ บทละครพูดที่ได้รับการยกย่องจากวรรณคดีสโมสร</a:t>
            </a:r>
            <a:endParaRPr lang="th-TH" sz="3200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922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476672"/>
            <a:ext cx="5825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เหตุของการสร้างสรรค์วรรณคดี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1559" y="1400002"/>
            <a:ext cx="6696745" cy="51683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  <a:r>
              <a:rPr lang="en-US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การถ่ายทอดหรือแพร่กระจายทางวัฒนธรรม</a:t>
            </a:r>
            <a:endParaRPr lang="th-TH" sz="32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552863"/>
            <a:ext cx="7632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วรรณคดีประเภทนี้คือ เรื่องแปลจากต่างประเทศ</a:t>
            </a:r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779912" y="2024843"/>
            <a:ext cx="432048" cy="5280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1259632" y="3356992"/>
            <a:ext cx="6264696" cy="28836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 smtClean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สามก๊ก </a:t>
            </a:r>
            <a:r>
              <a:rPr lang="th-TH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ของ เจ้าพระยาพระคลังหน แปลจากพงศาวดารจีน</a:t>
            </a:r>
          </a:p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บทพระราชนิพนธ์แปลในรัชกาลที่ ๖</a:t>
            </a:r>
          </a:p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แปลจากวรรณกรรมของ</a:t>
            </a:r>
            <a:r>
              <a:rPr lang="th-TH" dirty="0" err="1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เชกสเปียร์</a:t>
            </a:r>
            <a:endParaRPr lang="th-TH" dirty="0" smtClean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ctr"/>
            <a:r>
              <a:rPr lang="th-TH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เช่น </a:t>
            </a:r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โรมิโอและจู</a:t>
            </a:r>
            <a:r>
              <a:rPr lang="th-TH" b="1" dirty="0" err="1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เลียต</a:t>
            </a:r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b="1" dirty="0" err="1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เว</a:t>
            </a:r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นิ</a:t>
            </a:r>
            <a:r>
              <a:rPr lang="th-TH" b="1" dirty="0" err="1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สวาณิช</a:t>
            </a:r>
            <a:endParaRPr lang="th-TH" b="1" dirty="0" smtClean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ctr"/>
            <a:r>
              <a:rPr lang="th-TH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หรือการนำวรรณคดีภารตะ มาแต่งเป็นขึ้นต้นเรื่อง </a:t>
            </a:r>
          </a:p>
          <a:p>
            <a:pPr algn="ctr"/>
            <a:r>
              <a:rPr lang="th-TH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คือ</a:t>
            </a:r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b="1" dirty="0" err="1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ศกุนตลา</a:t>
            </a:r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ซึ่งแทรกอยู่ในมหาภารตะ</a:t>
            </a:r>
          </a:p>
          <a:p>
            <a:pPr algn="ctr"/>
            <a:endParaRPr lang="th-TH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295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692696"/>
            <a:ext cx="2986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 New" pitchFamily="34" charset="-34"/>
                <a:cs typeface="TH Sarabun New" pitchFamily="34" charset="-34"/>
              </a:rPr>
              <a:t>ผู้แต่งวรรณคดี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772816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นิยมเรียกว่า “กวี” </a:t>
            </a:r>
            <a:r>
              <a:rPr lang="th-TH" sz="3200" dirty="0" err="1" smtClean="0">
                <a:latin typeface="TH Sarabun New" pitchFamily="34" charset="-34"/>
                <a:cs typeface="TH Sarabun New" pitchFamily="34" charset="-34"/>
              </a:rPr>
              <a:t>สึ่อค</a:t>
            </a:r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วามถึงผู้แต่งวรรณคดีที่เป็นร้อยกรองมี</a:t>
            </a:r>
            <a:r>
              <a:rPr lang="th-TH" sz="3200" dirty="0" err="1" smtClean="0">
                <a:latin typeface="TH Sarabun New" pitchFamily="34" charset="-34"/>
                <a:cs typeface="TH Sarabun New" pitchFamily="34" charset="-34"/>
              </a:rPr>
              <a:t>ฉันท</a:t>
            </a:r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ลักษณ์</a:t>
            </a:r>
          </a:p>
          <a:p>
            <a:pPr algn="ctr"/>
            <a:endParaRPr lang="th-TH" sz="3200" dirty="0" smtClean="0">
              <a:latin typeface="TH Sarabun New" pitchFamily="34" charset="-34"/>
              <a:cs typeface="TH Sarabun New" pitchFamily="34" charset="-34"/>
            </a:endParaRPr>
          </a:p>
          <a:p>
            <a:pPr marL="514350" indent="-514350">
              <a:buAutoNum type="thaiNumPeriod"/>
            </a:pPr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อรรถกวี </a:t>
            </a:r>
            <a:r>
              <a:rPr lang="en-US" sz="3200" dirty="0" smtClean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ประพันธ์เรื่องที่ได้มาจากเหตุการณ์และความเป็นจริง</a:t>
            </a:r>
          </a:p>
          <a:p>
            <a:pPr marL="514350" indent="-514350">
              <a:buAutoNum type="thaiNumPeriod"/>
            </a:pPr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จินตกวี </a:t>
            </a:r>
            <a:r>
              <a:rPr lang="en-US" sz="3200" dirty="0" smtClean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ประพันธ์เรื่องตามจินตนาการหรือคิดประดิษฐ์ขึ้น </a:t>
            </a:r>
          </a:p>
          <a:p>
            <a:r>
              <a:rPr lang="th-TH" sz="3200" dirty="0">
                <a:latin typeface="TH Sarabun New" pitchFamily="34" charset="-34"/>
                <a:cs typeface="TH Sarabun New" pitchFamily="34" charset="-34"/>
              </a:rPr>
              <a:t>	 </a:t>
            </a:r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      อาจะมีเค้าของความเป็นจริงบ้าง แต่ไม่ใช่ทั้งหมด</a:t>
            </a:r>
          </a:p>
          <a:p>
            <a:pPr marL="514350" indent="-514350">
              <a:buAutoNum type="thaiNumPeriod" startAt="3"/>
            </a:pPr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สุตกวี</a:t>
            </a:r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3200" dirty="0" smtClean="0"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  ประพันธ์เรื่องที่ได้ยิน ฟัง อ่านมา แล้วแต่งขยายไปให้พิสดารขึ้น</a:t>
            </a:r>
          </a:p>
          <a:p>
            <a:pPr marL="514350" indent="-514350">
              <a:buAutoNum type="thaiNumPeriod" startAt="3"/>
            </a:pPr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ปฏิภาณกวี</a:t>
            </a:r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3200" dirty="0" smtClean="0"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 ประพันธ์งานโดยใช้ปฏิภาณ ความฉับไวของสติปัญญาและ	       ความรอบรู้ มักเป็นกลอนสด กลอนหัวเดียว กลอนเพลง</a:t>
            </a:r>
            <a:r>
              <a:rPr lang="th-TH" sz="3200" dirty="0" err="1" smtClean="0">
                <a:latin typeface="TH Sarabun New" pitchFamily="34" charset="-34"/>
                <a:cs typeface="TH Sarabun New" pitchFamily="34" charset="-34"/>
              </a:rPr>
              <a:t>ปฏิพาทย์</a:t>
            </a:r>
            <a:endParaRPr lang="th-TH" sz="3200" dirty="0" smtClean="0">
              <a:latin typeface="TH Sarabun New" pitchFamily="34" charset="-34"/>
              <a:cs typeface="TH Sarabun New" pitchFamily="34" charset="-34"/>
            </a:endParaRPr>
          </a:p>
          <a:p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70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692696"/>
            <a:ext cx="2986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 New" pitchFamily="34" charset="-34"/>
                <a:cs typeface="TH Sarabun New" pitchFamily="34" charset="-34"/>
              </a:rPr>
              <a:t>ผู้แต่งวรรณคดี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93504"/>
            <a:ext cx="2016224" cy="2891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48" y="2426193"/>
            <a:ext cx="1974991" cy="3072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48680"/>
            <a:ext cx="2400300" cy="3200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830" y="3962297"/>
            <a:ext cx="3404633" cy="22133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576" y="486916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อรรถกวี</a:t>
            </a:r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8215" y="56612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จินตกวี</a:t>
            </a:r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2019" y="1031251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สุตกวี</a:t>
            </a:r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4580" y="624040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ปฏิภาณกวี</a:t>
            </a:r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5811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5" y="476672"/>
            <a:ext cx="2986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 New" pitchFamily="34" charset="-34"/>
                <a:cs typeface="TH Sarabun New" pitchFamily="34" charset="-34"/>
              </a:rPr>
              <a:t>ผู้แต่งวรรณคดี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408901"/>
            <a:ext cx="8820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นอกจากกวีแล้วยังมี</a:t>
            </a:r>
          </a:p>
          <a:p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นักกลอน </a:t>
            </a:r>
            <a:r>
              <a:rPr lang="en-US" sz="3200" dirty="0" smtClean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ผู้แต่งร้อยกรองขนาดสั้น ถ่ายทอดความคิด มากกว่าใช้คำสละสลวย	   	   เหมือนวรรณคดีโบราณ </a:t>
            </a:r>
          </a:p>
          <a:p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นักประพันธ์ </a:t>
            </a:r>
            <a:r>
              <a:rPr lang="en-US" sz="3200" dirty="0" smtClean="0"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 ผู้ประพันธ์งาน</a:t>
            </a:r>
            <a:r>
              <a:rPr lang="th-TH" sz="3200" dirty="0" err="1" smtClean="0">
                <a:latin typeface="TH Sarabun New" pitchFamily="34" charset="-34"/>
                <a:cs typeface="TH Sarabun New" pitchFamily="34" charset="-34"/>
              </a:rPr>
              <a:t>สารคดี</a:t>
            </a:r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 บันเทิงคดี และสาระบันเทิง</a:t>
            </a:r>
            <a:endParaRPr lang="th-TH" sz="3200" dirty="0">
              <a:latin typeface="TH Sarabun New" pitchFamily="34" charset="-34"/>
              <a:cs typeface="TH Sarabun New" pitchFamily="34" charset="-34"/>
            </a:endParaRPr>
          </a:p>
          <a:p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นักเขียน </a:t>
            </a:r>
            <a:r>
              <a:rPr lang="en-US" sz="3200" dirty="0" smtClean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สื่อความถึงผู้เขียนงานประเภทร้อยแก้วเป็นหลัก หรือที่เรียกว่า  	“</a:t>
            </a:r>
            <a:r>
              <a:rPr lang="th-TH" sz="3200" dirty="0" err="1" smtClean="0">
                <a:latin typeface="TH Sarabun New" pitchFamily="34" charset="-34"/>
                <a:cs typeface="TH Sarabun New" pitchFamily="34" charset="-34"/>
              </a:rPr>
              <a:t>วรรณก</a:t>
            </a:r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รม”</a:t>
            </a:r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6"/>
          <a:stretch/>
        </p:blipFill>
        <p:spPr>
          <a:xfrm>
            <a:off x="3140262" y="4111780"/>
            <a:ext cx="2769853" cy="2461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101" y="4111779"/>
            <a:ext cx="1625731" cy="24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32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548680"/>
            <a:ext cx="4249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ประเภทของวรรณคดี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2992" y="1365354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จำแนกตามเกณฑ์ต่าง ๆ ดังนี้</a:t>
            </a:r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992" y="2058485"/>
            <a:ext cx="4536504" cy="79208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จำแนกตามลักษณะคำประพันธ์</a:t>
            </a:r>
            <a:endParaRPr lang="th-TH" sz="32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07496" y="2067338"/>
            <a:ext cx="4536504" cy="79208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  <a:r>
              <a:rPr lang="en-US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จำแนกตามลักษณะการบันทึก</a:t>
            </a:r>
            <a:endParaRPr lang="th-TH" sz="32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016" y="3743454"/>
            <a:ext cx="4104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ร้อยแก้ว </a:t>
            </a:r>
            <a:r>
              <a:rPr lang="en-US" sz="3200" dirty="0" smtClean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ความเรียงที่สละสลวย</a:t>
            </a:r>
          </a:p>
          <a:p>
            <a:pPr algn="thaiDist"/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เช่น ไตรภูมิพระร่วง ศิลาจารึก</a:t>
            </a:r>
          </a:p>
          <a:p>
            <a:pPr algn="thaiDist"/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ร้อยกรอง </a:t>
            </a:r>
            <a:r>
              <a:rPr lang="en-US" sz="3200" b="1" dirty="0" smtClean="0"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en-US" sz="3200" dirty="0" smtClean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แต่งโดยมี</a:t>
            </a:r>
            <a:r>
              <a:rPr lang="th-TH" sz="3200" dirty="0" err="1" smtClean="0">
                <a:latin typeface="TH Sarabun New" pitchFamily="34" charset="-34"/>
                <a:cs typeface="TH Sarabun New" pitchFamily="34" charset="-34"/>
              </a:rPr>
              <a:t>ฉันท</a:t>
            </a:r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ลักษณ์ควบคุม เช่น อิเหนา กาพย์เห่เรือ</a:t>
            </a:r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195736" y="2996952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Down Arrow 9"/>
          <p:cNvSpPr/>
          <p:nvPr/>
        </p:nvSpPr>
        <p:spPr>
          <a:xfrm>
            <a:off x="6623720" y="2996952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4607496" y="3746181"/>
            <a:ext cx="4338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วรรณคดีไม่จารึกเป็นลายลักษณ์อักษร</a:t>
            </a:r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 เรียกว่า “วรรณคดีมุขปาฐะ”</a:t>
            </a:r>
          </a:p>
          <a:p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วรรณคดีที่จารึกเป็นลายลักษณ์อักษร </a:t>
            </a:r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เช่น สมุดข่อย ใบลาน จารลงศิลา หนังสือพิมพ์</a:t>
            </a:r>
            <a:endParaRPr lang="th-TH" sz="3200" b="1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2930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548680"/>
            <a:ext cx="4249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ประเภทของวรรณคดี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06243" y="1472010"/>
            <a:ext cx="4536504" cy="79208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  <a:r>
              <a:rPr lang="en-US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จำแนกตามวัตถุประสงค์</a:t>
            </a:r>
            <a:endParaRPr lang="th-TH" sz="32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322467" y="2492896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179512" y="3284984"/>
            <a:ext cx="8964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วรรณคดีแท้ หรือ วรรณคดีบริสุทธิ์  เช่น นิราศเรื่องต่าง ๆ</a:t>
            </a:r>
          </a:p>
          <a:p>
            <a:pPr algn="ctr"/>
            <a:endParaRPr lang="th-TH" sz="3200" b="1" dirty="0">
              <a:latin typeface="TH Sarabun New" pitchFamily="34" charset="-34"/>
              <a:cs typeface="TH Sarabun New" pitchFamily="34" charset="-34"/>
            </a:endParaRPr>
          </a:p>
          <a:p>
            <a:pPr algn="ctr"/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วรรณคดีประยุกต์  แต่งขึ้นเพื่อมุ่งประโยชน์อย่างอื่น </a:t>
            </a:r>
          </a:p>
          <a:p>
            <a:pPr algn="ctr"/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เช่น บันทึกเหตุการณ์ทางประวัติศาสตร์ วรรณคดีการแสดง วรรณคดีพิธีกรรม </a:t>
            </a:r>
            <a:endParaRPr lang="th-TH" sz="3200" b="1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174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63758" y="2780928"/>
            <a:ext cx="36711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H Sarabun New" pitchFamily="34" charset="-34"/>
                <a:cs typeface="TH Sarabun New" pitchFamily="34" charset="-34"/>
              </a:rPr>
              <a:t>แนะนำรายวิชา</a:t>
            </a:r>
            <a:endParaRPr lang="en-U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78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548680"/>
            <a:ext cx="4249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ประเภทของวรรณคดี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06243" y="1472010"/>
            <a:ext cx="4536504" cy="79208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  <a:r>
              <a:rPr lang="en-US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จำแนกตามลักษณะเนื้อเรื่อง</a:t>
            </a:r>
            <a:endParaRPr lang="th-TH" sz="32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322467" y="2492896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683568" y="3068960"/>
            <a:ext cx="3312368" cy="72008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วรรณคดีการละครหรือนาฏการ</a:t>
            </a:r>
            <a:endParaRPr lang="th-TH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0058" y="4221088"/>
            <a:ext cx="4065957" cy="72008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วรรณคดีเกี่ยวกับศาสนาและคำสอน</a:t>
            </a:r>
            <a:endParaRPr lang="th-TH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86563" y="3103596"/>
            <a:ext cx="3312368" cy="72008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วรรณคดีเฉลิมพระเกียรติ</a:t>
            </a:r>
            <a:endParaRPr lang="th-TH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95482" y="4221088"/>
            <a:ext cx="3312368" cy="72008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วรรณคดีเกี่ยวกับอารมณ์</a:t>
            </a:r>
            <a:endParaRPr lang="th-TH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03648" y="5301208"/>
            <a:ext cx="6840760" cy="72008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วรรณคดีเกี่ยวกับขนบธรรมเนียมประเพณีหรือพิธีการ</a:t>
            </a:r>
            <a:endParaRPr lang="th-TH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6544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548680"/>
            <a:ext cx="4249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ประเภทของวรรณคดี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7704" y="1472010"/>
            <a:ext cx="6336703" cy="79208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  <a:r>
              <a:rPr lang="en-US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จำแนกตามความคิดและอารมณ์ของกวีเป็นหลัก</a:t>
            </a:r>
            <a:endParaRPr lang="th-TH" sz="32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322467" y="2492896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938091" y="3296112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วรรณคดีที่แสดงความในใจของผู้แต่ง เช่น กาพย์ กลอน </a:t>
            </a:r>
          </a:p>
          <a:p>
            <a:pPr algn="ctr"/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การแสดงความคิดทางปรัชญา</a:t>
            </a:r>
          </a:p>
          <a:p>
            <a:endParaRPr lang="th-TH" sz="3200" dirty="0">
              <a:latin typeface="TH Sarabun New" pitchFamily="34" charset="-34"/>
              <a:cs typeface="TH Sarabun New" pitchFamily="34" charset="-34"/>
            </a:endParaRPr>
          </a:p>
          <a:p>
            <a:pPr algn="ctr"/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วรรณคดีที่ผู้แต่งวางตัวเป็นกลาง เช่น นิทานคำกลอน </a:t>
            </a:r>
            <a:r>
              <a:rPr lang="th-TH" sz="3200" dirty="0" err="1" smtClean="0">
                <a:latin typeface="TH Sarabun New" pitchFamily="34" charset="-34"/>
                <a:cs typeface="TH Sarabun New" pitchFamily="34" charset="-34"/>
              </a:rPr>
              <a:t>นว</a:t>
            </a:r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นิยาย</a:t>
            </a:r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493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548680"/>
            <a:ext cx="4249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ประเภทของวรรณคดี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7704" y="1472010"/>
            <a:ext cx="6336703" cy="79208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</a:t>
            </a:r>
            <a:r>
              <a:rPr lang="en-US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จำแนกตามเกณฑ์ของวรรณคดีสโมสร</a:t>
            </a:r>
            <a:endParaRPr lang="th-TH" sz="32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564904"/>
            <a:ext cx="78488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 ตามความในพระราชกฤษฎีกา ได้แบ่งวรรณคดีออกเป็น ๕ ประเภท</a:t>
            </a:r>
          </a:p>
          <a:p>
            <a:pPr marL="514350" indent="-514350">
              <a:buAutoNum type="thaiNumPeriod"/>
            </a:pP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กวีนิพนธ์ คือ เรื่องที่แต่งด้วยคำประพันธ์ชนิดต่าง ๆ </a:t>
            </a:r>
          </a:p>
          <a:p>
            <a:pPr marL="514350" indent="-514350">
              <a:buAutoNum type="thaiNumPeriod"/>
            </a:pP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ละครไทย คือ เรื่องที่แต่งเป็นกลอนแปด มีกำหนดเพลงหน้าพาทย์</a:t>
            </a:r>
          </a:p>
          <a:p>
            <a:pPr marL="514350" indent="-514350">
              <a:buAutoNum type="thaiNumPeriod"/>
            </a:pP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นิทาน คือ เรื่องราวที่ผูกขึ้นและแต่งเป็นร้อยแก้ว</a:t>
            </a:r>
          </a:p>
          <a:p>
            <a:pPr marL="514350" indent="-514350">
              <a:buAutoNum type="thaiNumPeriod"/>
            </a:pP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ละครพูด คือ เรื่องราวที่เขียนขึ้นสำหรับใช้แสดงบนเวที</a:t>
            </a:r>
          </a:p>
          <a:p>
            <a:pPr marL="514350" indent="-514350">
              <a:buAutoNum type="thaiNumPeriod"/>
            </a:pP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อธิบาย คือ การแสดงด้วยศิลปวิทยาหรือกิจการอย่างใดอย่างหนึ่ง </a:t>
            </a:r>
          </a:p>
          <a:p>
            <a:r>
              <a:rPr lang="th-TH" dirty="0">
                <a:latin typeface="TH NiramitIT๙" pitchFamily="2" charset="-34"/>
                <a:cs typeface="TH NiramitIT๙" pitchFamily="2" charset="-34"/>
              </a:rPr>
              <a:t>	</a:t>
            </a:r>
            <a:r>
              <a:rPr lang="th-TH" dirty="0" smtClean="0">
                <a:latin typeface="TH NiramitIT๙" pitchFamily="2" charset="-34"/>
                <a:cs typeface="TH NiramitIT๙" pitchFamily="2" charset="-34"/>
              </a:rPr>
              <a:t>          แต่ไม่ใช่แบบเรียนหรือตำราเรียน </a:t>
            </a:r>
            <a:endParaRPr lang="th-TH" dirty="0">
              <a:latin typeface="TH NiramitIT๙" pitchFamily="2" charset="-34"/>
              <a:cs typeface="TH NiramitIT๙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984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548680"/>
            <a:ext cx="4249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ประเภทของวรรณคดี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844824"/>
            <a:ext cx="7560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วรรณคดีสโมสรยังได้กำหนดลักษณะของหนังสือที่ดีไว้ ดังนี้</a:t>
            </a:r>
          </a:p>
          <a:p>
            <a:pPr algn="ctr"/>
            <a:endParaRPr lang="th-TH" sz="3200" dirty="0" smtClean="0">
              <a:latin typeface="TH NiramitIT๙" pitchFamily="2" charset="-34"/>
              <a:cs typeface="TH NiramitIT๙" pitchFamily="2" charset="-34"/>
            </a:endParaRPr>
          </a:p>
          <a:p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๑</a:t>
            </a:r>
            <a:r>
              <a:rPr lang="en-US" sz="3200" b="1" dirty="0" smtClean="0">
                <a:latin typeface="TH NiramitIT๙" pitchFamily="2" charset="-34"/>
                <a:cs typeface="TH NiramitIT๙" pitchFamily="2" charset="-34"/>
              </a:rPr>
              <a:t>.</a:t>
            </a:r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 เป็นเรื่องที่ดี </a:t>
            </a:r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คือ เป็นเรื่องราวที่สาธารณชนอ่านได้โดยไม่เสียประโยชน์ ไม่ชักจูงความคิดที่ไม่เป็นแก่นสาร</a:t>
            </a:r>
          </a:p>
          <a:p>
            <a:endParaRPr lang="th-TH" sz="3200" dirty="0">
              <a:latin typeface="TH NiramitIT๙" pitchFamily="2" charset="-34"/>
              <a:cs typeface="TH NiramitIT๙" pitchFamily="2" charset="-34"/>
            </a:endParaRPr>
          </a:p>
          <a:p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๒</a:t>
            </a:r>
            <a:r>
              <a:rPr lang="en-US" sz="3200" b="1" dirty="0" smtClean="0">
                <a:latin typeface="TH NiramitIT๙" pitchFamily="2" charset="-34"/>
                <a:cs typeface="TH NiramitIT๙" pitchFamily="2" charset="-34"/>
              </a:rPr>
              <a:t>.</a:t>
            </a:r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 เป็นหนังสือที่แต่งดี </a:t>
            </a:r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คือ ใช้ภาษาไทยอันดี ถูกต้องตามแบบอย่างที่ใช้ในอดีตหรือปัจจุบัน ไม่เลียนแบบภาษาต่างประเทศ</a:t>
            </a:r>
            <a:endParaRPr lang="th-TH" sz="3200" dirty="0">
              <a:latin typeface="TH NiramitIT๙" pitchFamily="2" charset="-34"/>
              <a:cs typeface="TH NiramitIT๙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34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242088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หนังสือที่ได้รับการยกย่องจากวรรณคดีสโมสรให้เป็นยอดของวรรณคดีไทยแต่ละประเภท ได้แก่</a:t>
            </a:r>
            <a:endParaRPr lang="th-TH" sz="3200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3530242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กวีนิพนธ์</a:t>
            </a:r>
            <a:endParaRPr lang="th-TH" sz="3200" b="1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4115017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๑</a:t>
            </a:r>
            <a:r>
              <a:rPr lang="en-US" sz="3200" b="1" dirty="0" smtClean="0">
                <a:latin typeface="TH NiramitIT๙" pitchFamily="2" charset="-34"/>
                <a:cs typeface="TH NiramitIT๙" pitchFamily="2" charset="-34"/>
              </a:rPr>
              <a:t>. </a:t>
            </a:r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ยอดของลิลิต</a:t>
            </a:r>
            <a:endParaRPr lang="th-TH" sz="3200" b="1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479715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► ลิลิต</a:t>
            </a:r>
            <a:r>
              <a:rPr lang="th-TH" sz="3200" dirty="0" err="1" smtClean="0">
                <a:latin typeface="TH NiramitIT๙" pitchFamily="2" charset="-34"/>
                <a:cs typeface="TH NiramitIT๙" pitchFamily="2" charset="-34"/>
              </a:rPr>
              <a:t>พระลอ</a:t>
            </a:r>
            <a:endParaRPr lang="th-TH" sz="3200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9771" y="4115017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๒</a:t>
            </a:r>
            <a:r>
              <a:rPr lang="en-US" sz="3200" b="1" dirty="0" smtClean="0">
                <a:latin typeface="TH NiramitIT๙" pitchFamily="2" charset="-34"/>
                <a:cs typeface="TH NiramitIT๙" pitchFamily="2" charset="-34"/>
              </a:rPr>
              <a:t>. </a:t>
            </a:r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ยอดของคำฉันท์</a:t>
            </a:r>
            <a:endParaRPr lang="th-TH" sz="3200" b="1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2568" y="4819862"/>
            <a:ext cx="2693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►สมุทรโฆษคำฉันท์</a:t>
            </a:r>
            <a:endParaRPr lang="th-TH" sz="3200" dirty="0"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309" y="697990"/>
            <a:ext cx="1377790" cy="17176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9592" y="548680"/>
            <a:ext cx="3538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ยอดของวรรณคดี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574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764704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๓</a:t>
            </a:r>
            <a:r>
              <a:rPr lang="en-US" sz="3200" b="1" dirty="0" smtClean="0">
                <a:latin typeface="TH NiramitIT๙" pitchFamily="2" charset="-34"/>
                <a:cs typeface="TH NiramitIT๙" pitchFamily="2" charset="-34"/>
              </a:rPr>
              <a:t>. </a:t>
            </a:r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ยอดของกลอนกาพย์</a:t>
            </a:r>
            <a:endParaRPr lang="th-TH" sz="3200" b="1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0282" y="766991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๔</a:t>
            </a:r>
            <a:r>
              <a:rPr lang="en-US" sz="3200" b="1" dirty="0" smtClean="0">
                <a:latin typeface="TH NiramitIT๙" pitchFamily="2" charset="-34"/>
                <a:cs typeface="TH NiramitIT๙" pitchFamily="2" charset="-34"/>
              </a:rPr>
              <a:t>. </a:t>
            </a:r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ยอดของกลอนสุภาพ</a:t>
            </a:r>
            <a:endParaRPr lang="th-TH" sz="3200" b="1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7280" y="122951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►เทศน์มหาชาติ</a:t>
            </a:r>
            <a:endParaRPr lang="th-TH" sz="3200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1229509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►เสภาเรื่องขุนช้างขุนแผน</a:t>
            </a:r>
            <a:endParaRPr lang="th-TH" sz="3200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1721" y="1875259"/>
            <a:ext cx="419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ละครไทย </a:t>
            </a:r>
            <a:r>
              <a:rPr lang="th-TH" sz="3200" b="1" dirty="0" smtClean="0">
                <a:latin typeface="Arial"/>
                <a:cs typeface="TH NiramitIT๙" pitchFamily="2" charset="-34"/>
              </a:rPr>
              <a:t>♦ ยอดของบทละครรำ</a:t>
            </a:r>
            <a:endParaRPr lang="th-TH" sz="3200" b="1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5796" y="2348880"/>
            <a:ext cx="5508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►บทละครเรื่อง อิเหนา (รัชกาลที่ ๒</a:t>
            </a:r>
            <a:r>
              <a:rPr lang="th-TH" sz="3200" dirty="0">
                <a:latin typeface="TH NiramitIT๙" pitchFamily="2" charset="-34"/>
                <a:cs typeface="TH NiramitIT๙" pitchFamily="2" charset="-34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6672" y="2981994"/>
            <a:ext cx="453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Arial"/>
                <a:cs typeface="TH NiramitIT๙" pitchFamily="2" charset="-34"/>
              </a:rPr>
              <a:t>นิทาน ♦ ยอดของความเรียงนิทาน</a:t>
            </a:r>
            <a:endParaRPr lang="th-TH" sz="3200" b="1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5796" y="3566769"/>
            <a:ext cx="5508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►สามก๊ก ฉบับเจ้าพระยาพระคลัง (หน)</a:t>
            </a:r>
            <a:endParaRPr lang="th-TH" sz="3200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3603" y="4151544"/>
            <a:ext cx="453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Arial"/>
                <a:cs typeface="TH NiramitIT๙" pitchFamily="2" charset="-34"/>
              </a:rPr>
              <a:t>ละครพูด ♦ ยอดของบทละครพูด</a:t>
            </a:r>
            <a:endParaRPr lang="th-TH" sz="3200" b="1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35796" y="4710947"/>
            <a:ext cx="5508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►หัวใจนักรบ บทพระราชนิพนธ์ในรัชกาลที่ ๖</a:t>
            </a:r>
            <a:endParaRPr lang="th-TH" sz="3200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9036" y="5157192"/>
            <a:ext cx="487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Arial"/>
                <a:cs typeface="TH NiramitIT๙" pitchFamily="2" charset="-34"/>
              </a:rPr>
              <a:t>อธิบาย ♦ ยอดของความเรียงอธิบาย</a:t>
            </a:r>
            <a:endParaRPr lang="th-TH" sz="3200" b="1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1000" y="5710930"/>
            <a:ext cx="5508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NiramitIT๙" pitchFamily="2" charset="-34"/>
                <a:cs typeface="TH NiramitIT๙" pitchFamily="2" charset="-34"/>
              </a:rPr>
              <a:t>►พระราชพิธีสิบสองเดือน (รัชกาลที่ ๕)</a:t>
            </a:r>
            <a:endParaRPr lang="th-TH" sz="3200" dirty="0">
              <a:latin typeface="TH NiramitIT๙" pitchFamily="2" charset="-34"/>
              <a:cs typeface="TH NiramitIT๙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520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  <p:bldP spid="14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552" y="548680"/>
            <a:ext cx="4772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การแบ่งยุคสมัยวรรณคดี</a:t>
            </a:r>
            <a:endParaRPr lang="th-TH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8330" y="1772816"/>
            <a:ext cx="2880320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วรรณคดีสมัยสุโขทัย</a:t>
            </a:r>
            <a:endParaRPr lang="th-TH" sz="3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835696" y="306896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539552" y="3933056"/>
            <a:ext cx="3528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เริ่มตั้งแต่การสร้างกรุงสุโขทัย สมัยพ่อขุนศรี</a:t>
            </a:r>
            <a:r>
              <a:rPr lang="th-TH" sz="3200" dirty="0" err="1" smtClean="0">
                <a:latin typeface="TH Sarabun New" pitchFamily="34" charset="-34"/>
                <a:cs typeface="TH Sarabun New" pitchFamily="34" charset="-34"/>
              </a:rPr>
              <a:t>อินทราทิตย์</a:t>
            </a:r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76056" y="1385927"/>
            <a:ext cx="2880320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วรรณคดีสมัยอยุธยา</a:t>
            </a:r>
            <a:endParaRPr lang="th-TH" sz="3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83968" y="2924944"/>
            <a:ext cx="1512168" cy="864096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ตอนต้น</a:t>
            </a:r>
            <a:endParaRPr lang="th-TH" sz="32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19972" y="4146178"/>
            <a:ext cx="1512168" cy="8640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ตอนกลาง</a:t>
            </a:r>
            <a:endParaRPr lang="th-TH" sz="32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36384" y="5434484"/>
            <a:ext cx="1512168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ตอนปลาย</a:t>
            </a:r>
            <a:endParaRPr lang="th-TH" sz="32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2664494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สมเด็จพระรามาธิบดีที่ ๑</a:t>
            </a:r>
            <a:endParaRPr lang="en-US" dirty="0" smtClean="0">
              <a:latin typeface="TH Sarabun New" pitchFamily="34" charset="-34"/>
              <a:cs typeface="TH Sarabun New" pitchFamily="34" charset="-34"/>
            </a:endParaRPr>
          </a:p>
          <a:p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สมเด็จพระบรมไตรโลกนาถ</a:t>
            </a:r>
          </a:p>
          <a:p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สมเด็จพระรามาธิบดีที่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2160" y="4049489"/>
            <a:ext cx="3131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ตั้งแต่สมัยสมเด็จพระนเรศวรมหาราช จนถึงสมเด็จพระนารายณ์มหาราช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2160" y="5373216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ตั้งแต่สมัยพระเจ้าอยู่หัวบรมโกศจนถึงเสียกรุงศรีอยุธยา ครั้งที่ ๒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87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548680"/>
            <a:ext cx="4772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การแบ่งยุคสมัยวรรณคดี</a:t>
            </a:r>
            <a:endParaRPr lang="th-TH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8330" y="1772816"/>
            <a:ext cx="2880320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วรรณคดีสมัยธนบุรี</a:t>
            </a:r>
            <a:endParaRPr lang="th-TH" sz="3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835696" y="306896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539552" y="3861048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เป็นระยะเวลาการปกครองบ้านเมืองของสมเด็จพระเจ้าตากสินมหาราช (๑๕ ปี)</a:t>
            </a:r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16016" y="1472010"/>
            <a:ext cx="3600400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วรรณคดีสมัยรัตนโกสินทร์</a:t>
            </a:r>
            <a:endParaRPr lang="th-TH" sz="3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59932" y="2792061"/>
            <a:ext cx="1512168" cy="864096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ตอนต้น</a:t>
            </a:r>
            <a:endParaRPr lang="th-TH" sz="32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59932" y="4694547"/>
            <a:ext cx="1512168" cy="864096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ปัจจุบัน</a:t>
            </a:r>
            <a:endParaRPr lang="th-TH" sz="32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5912" y="29205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รัชกาลที่ ๑ </a:t>
            </a:r>
            <a:r>
              <a:rPr lang="en-US" sz="3200" dirty="0" smtClean="0">
                <a:latin typeface="TH Sarabun New" pitchFamily="34" charset="-34"/>
                <a:cs typeface="TH Sarabun New" pitchFamily="34" charset="-34"/>
              </a:rPr>
              <a:t>- </a:t>
            </a:r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๓</a:t>
            </a:r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4694547"/>
            <a:ext cx="3203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รับอิทธิพลจากตะวันตก เริ่มตั้งแต่สมัยรัชกาลที่ ๔ ถึงปัจจุบัน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0424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692696"/>
            <a:ext cx="4661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เอกลักษณ์วรรณคดีไทย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11560" y="1844824"/>
            <a:ext cx="295232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1. </a:t>
            </a:r>
            <a: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บทไหว้ครู</a:t>
            </a:r>
            <a:endParaRPr lang="th-TH" sz="3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1700808"/>
            <a:ext cx="4680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แสดงความกตัญญู </a:t>
            </a:r>
          </a:p>
          <a:p>
            <a:pPr marL="457200" indent="-457200">
              <a:buFontTx/>
              <a:buChar char="-"/>
            </a:pP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สรรเสริญผู้มีคุณต่อบ้านเมือง </a:t>
            </a:r>
          </a:p>
          <a:p>
            <a:pPr marL="457200" indent="-457200">
              <a:buFontTx/>
              <a:buChar char="-"/>
            </a:pP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ชมบ้านชมเมือง </a:t>
            </a:r>
          </a:p>
          <a:p>
            <a:pPr marL="457200" indent="-457200">
              <a:buFontTx/>
              <a:buChar char="-"/>
            </a:pP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แสดงความสามารถของกวี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609329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ตัวอย่าง บทไหว้ครูในลิลิตเพชรมงกุฎ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6" t="66865" r="20463" b="7954"/>
          <a:stretch/>
        </p:blipFill>
        <p:spPr bwMode="auto">
          <a:xfrm>
            <a:off x="1403647" y="3717032"/>
            <a:ext cx="722354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651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547568"/>
            <a:ext cx="4661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เอกลักษณ์วรรณคดีไทย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9572" y="1628800"/>
            <a:ext cx="295232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. </a:t>
            </a:r>
            <a: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บทอัศจรรย์</a:t>
            </a:r>
            <a:endParaRPr lang="th-TH" sz="3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052" y="4054026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เป็นบทโอ้โลมหรือบทรักของตัวละคร </a:t>
            </a:r>
          </a:p>
          <a:p>
            <a:pPr marL="457200" indent="-457200">
              <a:buFontTx/>
              <a:buChar char="-"/>
            </a:pP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มักถ่ายทอดโดยใช้สัญลักษณ์แทน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884574" y="3157579"/>
            <a:ext cx="504056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le 8"/>
          <p:cNvSpPr/>
          <p:nvPr/>
        </p:nvSpPr>
        <p:spPr>
          <a:xfrm>
            <a:off x="4355976" y="1484784"/>
            <a:ext cx="4608512" cy="5053334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2.1 </a:t>
            </a:r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สัญลักษณ์แทนเพศชาย </a:t>
            </a:r>
          </a:p>
          <a:p>
            <a:pPr algn="ctr"/>
            <a:r>
              <a:rPr lang="th-TH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ได้แก่ ว่าวกุฬา คลื่น งู ช้าง พายุ อสุนีบาต พระอาทิตย์ ม้า</a:t>
            </a:r>
          </a:p>
          <a:p>
            <a:pPr algn="ctr"/>
            <a:r>
              <a:rPr lang="th-TH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2.2</a:t>
            </a:r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สัญลักษณ์แทนเพศหญิง </a:t>
            </a:r>
          </a:p>
          <a:p>
            <a:pPr algn="ctr"/>
            <a:r>
              <a:rPr lang="th-TH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ได้แก่ เกาะ หาด คลอง กอหญ้า ดอกไม้ ว่าวปักเป้า พระจันทร์</a:t>
            </a:r>
          </a:p>
          <a:p>
            <a:pPr algn="ctr"/>
            <a:r>
              <a:rPr lang="th-TH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2.3</a:t>
            </a:r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คำกริยาหรือวลี </a:t>
            </a:r>
          </a:p>
          <a:p>
            <a:pPr algn="ctr"/>
            <a:r>
              <a:rPr lang="th-TH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นิยมใช้ กรรโชก กระทบกระทั่ง พ่นฟูฟอง ดำดิ่ง กราย ผาดโผน</a:t>
            </a:r>
            <a:endParaRPr lang="th-TH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11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980728"/>
            <a:ext cx="727280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IT๙ " pitchFamily="2" charset="-34"/>
                <a:cs typeface="TH NiramitIT๙ " pitchFamily="2" charset="-34"/>
              </a:rPr>
              <a:t>กิจกรรม  </a:t>
            </a:r>
          </a:p>
          <a:p>
            <a:pPr algn="ctr"/>
            <a:r>
              <a:rPr lang="th-TH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IT๙ " pitchFamily="2" charset="-34"/>
                <a:cs typeface="TH NiramitIT๙ " pitchFamily="2" charset="-34"/>
              </a:rPr>
              <a:t>เกมสนุกกับวรรณคดีไทย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IT๙ " pitchFamily="2" charset="-34"/>
              <a:cs typeface="TH NiramitIT๙ " pitchFamily="2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4" y="3284985"/>
            <a:ext cx="4091173" cy="263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547568"/>
            <a:ext cx="4661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เอกลักษณ์วรรณคดีไทย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9572" y="1628800"/>
            <a:ext cx="295232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. </a:t>
            </a:r>
            <a: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บทอัศจรรย์ (ต่อ)</a:t>
            </a:r>
            <a:endParaRPr lang="th-TH" sz="3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1530" y="3068960"/>
            <a:ext cx="3708412" cy="3456384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2.4 </a:t>
            </a:r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การบรรยาย</a:t>
            </a:r>
          </a:p>
          <a:p>
            <a:pPr algn="ctr"/>
            <a:r>
              <a:rPr lang="th-TH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นิยมให้ปรากฏการณ์ธรรมชาติ ความเคลื่อนไหว ความนุ่มนวล กีฬา เป็นแนวเทียบเคียง</a:t>
            </a:r>
            <a:endParaRPr lang="th-TH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6147175" y="1254874"/>
            <a:ext cx="594066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4139952" y="1834639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ตัวอย่าง </a:t>
            </a:r>
          </a:p>
          <a:p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บทอัศจรรย์ระหว่างพระอภัยมณีกับนางเงือก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54960" r="29722" b="13447"/>
          <a:stretch/>
        </p:blipFill>
        <p:spPr bwMode="auto">
          <a:xfrm>
            <a:off x="4139951" y="3284984"/>
            <a:ext cx="5004049" cy="267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44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547568"/>
            <a:ext cx="4661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เอกลักษณ์วรรณคดีไทย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9572" y="1628800"/>
            <a:ext cx="295232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3. </a:t>
            </a:r>
            <a: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อารมณ์ขัน</a:t>
            </a:r>
            <a:endParaRPr lang="th-TH" sz="3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1033" y="1634640"/>
            <a:ext cx="54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แทรกอยู่ในเนื้อเรื่องหรือการสนทนาของตัวละคร </a:t>
            </a:r>
          </a:p>
          <a:p>
            <a:pPr marL="457200" indent="-457200">
              <a:buFontTx/>
              <a:buChar char="-"/>
            </a:pP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บางเรื่องมีอารมณ์ขันเป็นแกนหลัก เช่น </a:t>
            </a:r>
          </a:p>
          <a:p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      “ระเด่นลันได” ล้อเลียนบทละครเรื่อง “อิเหนา”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1" t="23232" r="25650" b="43354"/>
          <a:stretch/>
        </p:blipFill>
        <p:spPr bwMode="auto">
          <a:xfrm>
            <a:off x="1259632" y="3284984"/>
            <a:ext cx="6696744" cy="268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6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547568"/>
            <a:ext cx="4661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เอกลักษณ์วรรณคดีไทย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3340" y="1660620"/>
            <a:ext cx="295232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4. </a:t>
            </a:r>
            <a: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บทลงสรง แต่งตัว และชมโฉม</a:t>
            </a:r>
            <a:endParaRPr lang="th-TH" sz="3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068960"/>
            <a:ext cx="3384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บทลงสรง </a:t>
            </a:r>
            <a:r>
              <a:rPr lang="en-US" dirty="0" smtClean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บทอาบน้ำ แต่งตัว สะท้อนค่านิยมการชำระล้างร่างกายและพิถีพิถันความงาม ปรากฏเฉพาะตัวเอกเท่านั้น</a:t>
            </a:r>
          </a:p>
          <a:p>
            <a:pPr algn="thaiDist"/>
            <a:endParaRPr lang="th-TH" dirty="0" smtClean="0">
              <a:latin typeface="TH Sarabun New" pitchFamily="34" charset="-34"/>
              <a:cs typeface="TH Sarabun New" pitchFamily="34" charset="-34"/>
            </a:endParaRPr>
          </a:p>
          <a:p>
            <a:pPr algn="thaiDist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บทชมโฉม </a:t>
            </a:r>
            <a:r>
              <a:rPr lang="en-US" dirty="0" smtClean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การกล่าวเปรียบเทียบความงามกับสิ่งต่าง ๆ เป็นความงามแบบอุดมคติ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2" t="47887" r="28039" b="32721"/>
          <a:stretch/>
        </p:blipFill>
        <p:spPr bwMode="auto">
          <a:xfrm>
            <a:off x="4111561" y="2564904"/>
            <a:ext cx="4777494" cy="155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9" t="54005" r="32579" b="26629"/>
          <a:stretch/>
        </p:blipFill>
        <p:spPr bwMode="auto">
          <a:xfrm>
            <a:off x="4105401" y="4595311"/>
            <a:ext cx="4780318" cy="157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92096" y="184482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ตัวอย่าง บทลงสรงของอิเหนา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6195797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ตัวอย่าง บทชมโฉม</a:t>
            </a:r>
            <a:r>
              <a:rPr lang="th-TH" dirty="0" err="1" smtClean="0">
                <a:latin typeface="TH Sarabun New" pitchFamily="34" charset="-34"/>
                <a:cs typeface="TH Sarabun New" pitchFamily="34" charset="-34"/>
              </a:rPr>
              <a:t>พระลอ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49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547568"/>
            <a:ext cx="4661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เอกลักษณ์วรรณคดีไทย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9572" y="1628800"/>
            <a:ext cx="306034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5</a:t>
            </a:r>
            <a:r>
              <a:rPr lang="en-US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. </a:t>
            </a:r>
            <a: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กลวิธีถ่ายทอดความรู้สึก</a:t>
            </a:r>
            <a:endParaRPr lang="th-TH" sz="3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1628800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มักใช้ธรรมชาติเป็นสื่อในการถ่ายทอดอารมณ์ ความรู้สึก</a:t>
            </a:r>
          </a:p>
          <a:p>
            <a:pPr marL="457200" indent="-457200">
              <a:buFontTx/>
              <a:buChar char="-"/>
            </a:pP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0" t="38016" r="23728" b="25184"/>
          <a:stretch/>
        </p:blipFill>
        <p:spPr bwMode="auto">
          <a:xfrm>
            <a:off x="1385536" y="3013795"/>
            <a:ext cx="683160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93091" y="613587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ตัวอย่างจากเรื่องกาม</a:t>
            </a:r>
            <a:r>
              <a:rPr lang="th-TH" b="1" dirty="0" err="1" smtClean="0">
                <a:latin typeface="TH Sarabun New" pitchFamily="34" charset="-34"/>
                <a:cs typeface="TH Sarabun New" pitchFamily="34" charset="-34"/>
              </a:rPr>
              <a:t>นิต</a:t>
            </a:r>
            <a:endParaRPr lang="th-TH" b="1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41073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880" y="548680"/>
            <a:ext cx="4575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คุณค่าของวรรณคดีไทย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47664" y="1472010"/>
            <a:ext cx="5040560" cy="8048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เครื่องบันเทิงสร้างความพึงพอใจ</a:t>
            </a:r>
            <a:endParaRPr lang="th-TH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835696" y="256490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Down Arrow 6"/>
          <p:cNvSpPr/>
          <p:nvPr/>
        </p:nvSpPr>
        <p:spPr>
          <a:xfrm>
            <a:off x="5940152" y="256490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539552" y="3356992"/>
            <a:ext cx="3823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sz="3200" dirty="0" smtClean="0"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sz="3200" dirty="0" smtClean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วรรณคดีแต่งขึ้นเพื่อให้เกิดความพึงพอใจต่อตัวผู้แต่งเอง </a:t>
            </a:r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3356992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sz="3200" dirty="0" smtClean="0"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๒</a:t>
            </a:r>
            <a:r>
              <a:rPr lang="en-US" sz="3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วรรณคดีมุ่งให้เกิดความพึงพอใจต่อผู้เสพวรรณคดีเฉพาะบุคคลและผู้เสพทั่วไป</a:t>
            </a:r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10803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880" y="548680"/>
            <a:ext cx="4575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คุณค่าของวรรณคดีไทย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9686" y="1556792"/>
            <a:ext cx="3672408" cy="8048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  <a:r>
              <a:rPr lang="en-US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เครื่องประเทืองปัญญา</a:t>
            </a:r>
            <a:endParaRPr lang="th-TH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200927" y="256490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251520" y="3429000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มรดกทางปัญญาอย่างหนึ่งที่</a:t>
            </a:r>
            <a:r>
              <a:rPr lang="th-TH" dirty="0" err="1" smtClean="0">
                <a:latin typeface="TH Sarabun New" pitchFamily="34" charset="-34"/>
                <a:cs typeface="TH Sarabun New" pitchFamily="34" charset="-34"/>
              </a:rPr>
              <a:t>บรรพบุรุษ</a:t>
            </a: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มอบไว้ให้ โดยตกทอด ผ่านการขัดเกลา และประเมินค่าด้วยกาลเวลา แสดงถึงภูมิปัญญาของคนโบราณ ที่ทำให้เราเรียนรู้ความรุ่งเรืองในสมัยก่อนได้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32040" y="1556792"/>
            <a:ext cx="3672408" cy="8048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  <a:r>
              <a:rPr lang="en-US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เครื่องสำเริงอารมณ์</a:t>
            </a:r>
            <a:endParaRPr lang="th-TH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588224" y="256490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le 9"/>
          <p:cNvSpPr/>
          <p:nvPr/>
        </p:nvSpPr>
        <p:spPr>
          <a:xfrm>
            <a:off x="4932040" y="3356992"/>
            <a:ext cx="3888432" cy="8640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ตามสุนทรี</a:t>
            </a:r>
            <a:r>
              <a:rPr lang="th-TH" b="1" dirty="0" err="1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ยรสข</a:t>
            </a:r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องวรรณคดีสันสกฤต</a:t>
            </a:r>
            <a:endParaRPr lang="th-TH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67468" y="4582813"/>
            <a:ext cx="3888432" cy="8640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ตาม</a:t>
            </a:r>
            <a:r>
              <a:rPr lang="th-TH" b="1" dirty="0" err="1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สุนทรีย</a:t>
            </a:r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ลีลาแห่งกาพย์กลอนไทย</a:t>
            </a:r>
            <a:endParaRPr lang="th-TH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13362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880" y="548680"/>
            <a:ext cx="4575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คุณค่าของวรรณคดีไทย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9818" y="1556792"/>
            <a:ext cx="3888432" cy="8640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ตามสุนทรี</a:t>
            </a:r>
            <a:r>
              <a:rPr lang="th-TH" b="1" dirty="0" err="1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ยรสข</a:t>
            </a:r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องวรรณคดีสันสกฤต</a:t>
            </a:r>
            <a:endParaRPr lang="th-TH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708920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ความงามอันเกิดจากการใช้คำพรรณนาจนเกิดความรู้สึกหรืออารมณ์ต่าง ๆ แก่ผู้อ่านหรือผู้ฟัง การเกิดรสมาจากเหตุภาวะ ผลของภาวะ และภาวะเสริม </a:t>
            </a:r>
          </a:p>
          <a:p>
            <a:pPr algn="ctr"/>
            <a:r>
              <a:rPr lang="th-TH" dirty="0" smtClean="0"/>
              <a:t>“ภาวะเป็นตัวทำให้เกิดรสขึ้นในใจของผู้ชม”</a:t>
            </a:r>
            <a:endParaRPr lang="th-TH" dirty="0"/>
          </a:p>
        </p:txBody>
      </p:sp>
      <p:sp>
        <p:nvSpPr>
          <p:cNvPr id="8" name="Rounded Rectangle 7"/>
          <p:cNvSpPr/>
          <p:nvPr/>
        </p:nvSpPr>
        <p:spPr>
          <a:xfrm>
            <a:off x="539552" y="4093915"/>
            <a:ext cx="2224482" cy="72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ศฤงคารรส</a:t>
            </a:r>
            <a:endParaRPr lang="th-TH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08525" y="4128270"/>
            <a:ext cx="222448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กรุณารส</a:t>
            </a:r>
            <a:endParaRPr lang="th-TH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24128" y="4128270"/>
            <a:ext cx="2224482" cy="72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err="1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เราทรรส</a:t>
            </a:r>
            <a:endParaRPr lang="th-TH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8758" y="5053844"/>
            <a:ext cx="222448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พีภัต</a:t>
            </a:r>
            <a:r>
              <a:rPr lang="th-TH" dirty="0" err="1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สรส</a:t>
            </a:r>
            <a:endParaRPr lang="th-TH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99057" y="5053844"/>
            <a:ext cx="2224482" cy="72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err="1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ภยานก</a:t>
            </a:r>
            <a:r>
              <a:rPr lang="th-TH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รส</a:t>
            </a:r>
            <a:endParaRPr lang="th-TH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59130" y="5053844"/>
            <a:ext cx="222448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วีรรส</a:t>
            </a:r>
            <a:endParaRPr lang="th-TH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9552" y="5949280"/>
            <a:ext cx="2224482" cy="72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err="1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อัท</a:t>
            </a:r>
            <a:r>
              <a:rPr lang="th-TH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ภุตรส</a:t>
            </a:r>
            <a:endParaRPr lang="th-TH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99057" y="5949280"/>
            <a:ext cx="222448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err="1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หาสยรส</a:t>
            </a:r>
            <a:endParaRPr lang="th-TH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59130" y="5949280"/>
            <a:ext cx="2224482" cy="72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err="1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ศานต</a:t>
            </a:r>
            <a:r>
              <a:rPr lang="th-TH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รส</a:t>
            </a:r>
            <a:endParaRPr lang="th-TH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21077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880" y="548680"/>
            <a:ext cx="4575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คุณค่าของวรรณคดีไทย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59632" y="1444850"/>
            <a:ext cx="3888432" cy="8640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ตาม</a:t>
            </a:r>
            <a:r>
              <a:rPr lang="th-TH" b="1" dirty="0" err="1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สุนทรีย</a:t>
            </a:r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ลีลาแห่งกาพย์กลอนไทย</a:t>
            </a:r>
            <a:endParaRPr lang="th-TH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56490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ท่วงทำนองหรือลีลาการใช้ถ้อยคำพรรณนาให้เหมาะสมและเกิดอารมณ์คล้อยตาม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1560" y="3284984"/>
            <a:ext cx="2496965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err="1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เสาวรจนี</a:t>
            </a:r>
            <a:endParaRPr lang="th-TH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04048" y="3284718"/>
            <a:ext cx="2496965" cy="8640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นารีปราโมทย์</a:t>
            </a:r>
            <a:endParaRPr lang="th-TH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1599" y="5013176"/>
            <a:ext cx="2496965" cy="8640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พิโรธวาทัง</a:t>
            </a:r>
            <a:endParaRPr lang="th-TH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86398" y="5006067"/>
            <a:ext cx="2496965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err="1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สัล</a:t>
            </a:r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ลา</a:t>
            </a:r>
            <a:r>
              <a:rPr lang="th-TH" b="1" dirty="0" err="1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ปังค</a:t>
            </a:r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พิสัย</a:t>
            </a:r>
            <a:endParaRPr lang="th-TH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429309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บทชมความงาม ชมโฉม</a:t>
            </a:r>
            <a:endParaRPr lang="th-TH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24" y="429226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บทเกี้ยวพาราสี บทโอ้โลม</a:t>
            </a:r>
            <a:endParaRPr lang="th-TH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323" y="602128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บทโกรธเคือง ตัดพ้อ เสียดสี</a:t>
            </a:r>
            <a:endParaRPr lang="th-TH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8024" y="601069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บทคร่ำครวญ รำพัน เศร้าโศก</a:t>
            </a:r>
            <a:endParaRPr lang="th-TH" b="1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53494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880" y="548680"/>
            <a:ext cx="4575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คุณค่าของวรรณคดีไทย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3568" y="1556792"/>
            <a:ext cx="3672408" cy="8048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  <a:r>
              <a:rPr lang="en-US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ประกอบการแสดง</a:t>
            </a:r>
            <a:endParaRPr lang="th-TH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780928"/>
            <a:ext cx="3672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วรรณคดีการละครหรือวรรณคดีการแสดง นิยมแต่งเป็นกลอนแล้วนำไปแสดง เช่น รามเกียรติ์ อิเหนา </a:t>
            </a:r>
          </a:p>
          <a:p>
            <a:pPr algn="thaiDist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และรุ่งเรืองอย่างมากในสมัยอยุธยา ซึ่งวรรณคดีได้รับการนำไปแสดงละครชาตรี ละครนอก ละครใน โขน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32040" y="1556792"/>
            <a:ext cx="3672408" cy="8048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</a:t>
            </a:r>
            <a:r>
              <a:rPr lang="en-US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สั่งสอนชี้แนะ</a:t>
            </a:r>
            <a:endParaRPr lang="th-TH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9085" y="2815739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วรรณคดีหลายเรื่องสั่งสอนหรือชี้แนะผู้อ่าน เช่น สุภาษิตพระร่วง สอนเรื่องการใช้ชีวิต ไตรภูมิพระร่วงสอนเรื่องการทำดี ละเว้นความชั่ว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52136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83568" y="4869160"/>
            <a:ext cx="6984776" cy="10261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820880" y="548680"/>
            <a:ext cx="4575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คุณค่าของวรรณคดีไทย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3568" y="1556792"/>
            <a:ext cx="3672408" cy="8048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</a:t>
            </a:r>
            <a:r>
              <a:rPr lang="en-US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ใช้ในพิธีกรรม</a:t>
            </a:r>
            <a:endParaRPr lang="th-TH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2636912"/>
            <a:ext cx="6696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เป็นวรรณคดีที่ใช้ในงานพิธีต่าง ๆ เช่นลิลิตโองการแช่งน้ำ ใช้ในการถือน้ำพิพัฒน์สัตยา เพื่อแสดงถึงความจงรักภักดีต่อกษัตริย์ </a:t>
            </a:r>
          </a:p>
          <a:p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หรือคำฉันท์ดุษฎีสังเวยกล่อมช้าง ใช้ประกอบพิธีคล้องช้าง </a:t>
            </a:r>
          </a:p>
          <a:p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เห่กล่อมให้ช้างเตรียมใจมาเป็นช้างทรงของกษัตริย์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880" y="4941168"/>
            <a:ext cx="7351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จากที่กล่าวเรื่องคุณค่าของวรรณคดีจะเห็นว่า มีคุณค่าต่อมนุษย์</a:t>
            </a:r>
          </a:p>
          <a:p>
            <a:r>
              <a:rPr lang="th-TH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ทางด้านจิตใจ อารมณ์ สติปัญญา และมีบทบาทในงานพิธีต่าง ๆ อีกด้วย</a:t>
            </a:r>
            <a:endParaRPr lang="th-TH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987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8019" y="980728"/>
            <a:ext cx="5077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H NiramitIT๙" pitchFamily="2" charset="-34"/>
                <a:cs typeface="TH NiramitIT๙" pitchFamily="2" charset="-34"/>
              </a:rPr>
              <a:t>เกมที่ ๑ 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H NiramitIT๙" pitchFamily="2" charset="-34"/>
                <a:cs typeface="TH NiramitIT๙" pitchFamily="2" charset="-34"/>
              </a:rPr>
              <a:t>: </a:t>
            </a:r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H NiramitIT๙" pitchFamily="2" charset="-34"/>
                <a:cs typeface="TH NiramitIT๙" pitchFamily="2" charset="-34"/>
              </a:rPr>
              <a:t>อักษรซ่อนคำ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624" y="2060847"/>
            <a:ext cx="69445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H NiramitIT๙" pitchFamily="2" charset="-34"/>
                <a:cs typeface="TH NiramitIT๙" pitchFamily="2" charset="-34"/>
              </a:rPr>
              <a:t>เรียงตัวอักษรใหม่แล้วจะได้ชื่อวรรณคดีเรื่องอะไร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9488" y="2852936"/>
            <a:ext cx="72007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ง ท ช ร า ข า นิ เ ศ อ ภู 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70120" y="4607262"/>
            <a:ext cx="4403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ตอบ นิราศภูเขาทอง</a:t>
            </a:r>
            <a:endParaRPr lang="en-US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40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5167" y="2636912"/>
            <a:ext cx="14077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สรุป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717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7282" y="980728"/>
            <a:ext cx="6298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H NiramitIT๙" pitchFamily="2" charset="-34"/>
                <a:cs typeface="TH NiramitIT๙" pitchFamily="2" charset="-34"/>
              </a:rPr>
              <a:t>เกมที่ </a:t>
            </a:r>
            <a:r>
              <a:rPr lang="th-TH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H NiramitIT๙" pitchFamily="2" charset="-34"/>
                <a:cs typeface="TH NiramitIT๙" pitchFamily="2" charset="-34"/>
              </a:rPr>
              <a:t>๒</a:t>
            </a:r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H NiramitIT๙" pitchFamily="2" charset="-34"/>
                <a:cs typeface="TH NiramitIT๙" pitchFamily="2" charset="-34"/>
              </a:rPr>
              <a:t> 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H NiramitIT๙" pitchFamily="2" charset="-34"/>
                <a:cs typeface="TH NiramitIT๙" pitchFamily="2" charset="-34"/>
              </a:rPr>
              <a:t>:</a:t>
            </a:r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H NiramitIT๙" pitchFamily="2" charset="-34"/>
                <a:cs typeface="TH NiramitIT๙" pitchFamily="2" charset="-34"/>
              </a:rPr>
              <a:t> ผะหมีวรรณคดีไทย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1" y="2060848"/>
            <a:ext cx="734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	ผะหมีโคลงสี่สุภาพ ทายชื่อตัวละครในวรรณคดี</a:t>
            </a:r>
          </a:p>
          <a:p>
            <a:r>
              <a:rPr lang="th-TH" sz="3200" b="1" dirty="0">
                <a:latin typeface="TH NiramitIT๙" pitchFamily="2" charset="-34"/>
                <a:cs typeface="TH NiramitIT๙" pitchFamily="2" charset="-34"/>
              </a:rPr>
              <a:t>	</a:t>
            </a:r>
            <a:endParaRPr lang="th-TH" sz="3200" b="1" dirty="0" smtClean="0">
              <a:latin typeface="TH NiramitIT๙" pitchFamily="2" charset="-34"/>
              <a:cs typeface="TH NiramitIT๙" pitchFamily="2" charset="-34"/>
            </a:endParaRPr>
          </a:p>
          <a:p>
            <a:r>
              <a:rPr lang="th-TH" sz="3200" b="1" dirty="0">
                <a:latin typeface="TH NiramitIT๙" pitchFamily="2" charset="-34"/>
                <a:cs typeface="TH NiramitIT๙" pitchFamily="2" charset="-34"/>
              </a:rPr>
              <a:t>	</a:t>
            </a:r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	ผู้หนึ่งเชี่ยวชาญด้าน	ดนตรี</a:t>
            </a:r>
          </a:p>
          <a:p>
            <a:r>
              <a:rPr lang="th-TH" sz="3200" b="1" dirty="0">
                <a:latin typeface="TH NiramitIT๙" pitchFamily="2" charset="-34"/>
                <a:cs typeface="TH NiramitIT๙" pitchFamily="2" charset="-34"/>
              </a:rPr>
              <a:t>	</a:t>
            </a:r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ผู้หนึ่งมากเมียมี		ดาบม้า</a:t>
            </a:r>
          </a:p>
          <a:p>
            <a:r>
              <a:rPr lang="th-TH" sz="3200" b="1" dirty="0">
                <a:latin typeface="TH NiramitIT๙" pitchFamily="2" charset="-34"/>
                <a:cs typeface="TH NiramitIT๙" pitchFamily="2" charset="-34"/>
              </a:rPr>
              <a:t>	</a:t>
            </a:r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ผู้หนึ่งวุ่นนารี			ชิงนุช คืนนา</a:t>
            </a:r>
          </a:p>
          <a:p>
            <a:r>
              <a:rPr lang="th-TH" sz="3200" b="1" dirty="0">
                <a:latin typeface="TH NiramitIT๙" pitchFamily="2" charset="-34"/>
                <a:cs typeface="TH NiramitIT๙" pitchFamily="2" charset="-34"/>
              </a:rPr>
              <a:t>	</a:t>
            </a:r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ผู้หนึ่งโปรยทานกล้า		ส่ำสร้างผลบุญ</a:t>
            </a:r>
            <a:r>
              <a:rPr lang="th-TH" b="1" dirty="0" smtClean="0">
                <a:latin typeface="TH NiramitIT๙" pitchFamily="2" charset="-34"/>
                <a:cs typeface="TH NiramitIT๙" pitchFamily="2" charset="-34"/>
              </a:rPr>
              <a:t>	</a:t>
            </a:r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544522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ตอบ พระอภัยมณี </a:t>
            </a:r>
            <a:r>
              <a:rPr lang="en-US" sz="3200" b="1" dirty="0" smtClean="0">
                <a:latin typeface="TH NiramitIT๙" pitchFamily="2" charset="-34"/>
                <a:cs typeface="TH NiramitIT๙" pitchFamily="2" charset="-34"/>
              </a:rPr>
              <a:t>/</a:t>
            </a:r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 ขุนแผน </a:t>
            </a:r>
            <a:r>
              <a:rPr lang="en-US" sz="3200" b="1" dirty="0" smtClean="0">
                <a:latin typeface="TH NiramitIT๙" pitchFamily="2" charset="-34"/>
                <a:cs typeface="TH NiramitIT๙" pitchFamily="2" charset="-34"/>
              </a:rPr>
              <a:t>/</a:t>
            </a:r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 พระราม </a:t>
            </a:r>
            <a:r>
              <a:rPr lang="en-US" sz="3200" b="1" dirty="0" smtClean="0">
                <a:latin typeface="TH NiramitIT๙" pitchFamily="2" charset="-34"/>
                <a:cs typeface="TH NiramitIT๙" pitchFamily="2" charset="-34"/>
              </a:rPr>
              <a:t>/</a:t>
            </a:r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 พระเวสสันดร</a:t>
            </a:r>
            <a:endParaRPr lang="th-TH" sz="3200" b="1" dirty="0">
              <a:latin typeface="TH NiramitIT๙" pitchFamily="2" charset="-34"/>
              <a:cs typeface="TH NiramitIT๙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314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7282" y="980728"/>
            <a:ext cx="6298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H NiramitIT๙" pitchFamily="2" charset="-34"/>
                <a:cs typeface="TH NiramitIT๙" pitchFamily="2" charset="-34"/>
              </a:rPr>
              <a:t>เกมที่ </a:t>
            </a:r>
            <a:r>
              <a:rPr lang="th-TH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H NiramitIT๙" pitchFamily="2" charset="-34"/>
                <a:cs typeface="TH NiramitIT๙" pitchFamily="2" charset="-34"/>
              </a:rPr>
              <a:t>๒</a:t>
            </a:r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H NiramitIT๙" pitchFamily="2" charset="-34"/>
                <a:cs typeface="TH NiramitIT๙" pitchFamily="2" charset="-34"/>
              </a:rPr>
              <a:t> 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H NiramitIT๙" pitchFamily="2" charset="-34"/>
                <a:cs typeface="TH NiramitIT๙" pitchFamily="2" charset="-34"/>
              </a:rPr>
              <a:t>:</a:t>
            </a:r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H NiramitIT๙" pitchFamily="2" charset="-34"/>
                <a:cs typeface="TH NiramitIT๙" pitchFamily="2" charset="-34"/>
              </a:rPr>
              <a:t> ผะหมีวรรณคดีไทย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9" y="2060884"/>
            <a:ext cx="72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ผะหมีโคลงสี่สุภาพ ทายชื่อตัวละครในวรรณคดี</a:t>
            </a:r>
          </a:p>
          <a:p>
            <a:r>
              <a:rPr lang="th-TH" sz="3200" b="1" dirty="0">
                <a:latin typeface="TH NiramitIT๙" pitchFamily="2" charset="-34"/>
                <a:cs typeface="TH NiramitIT๙" pitchFamily="2" charset="-34"/>
              </a:rPr>
              <a:t>	</a:t>
            </a:r>
            <a:endParaRPr lang="th-TH" sz="3200" b="1" dirty="0" smtClean="0">
              <a:latin typeface="TH NiramitIT๙" pitchFamily="2" charset="-34"/>
              <a:cs typeface="TH NiramitIT๙" pitchFamily="2" charset="-34"/>
            </a:endParaRPr>
          </a:p>
          <a:p>
            <a:r>
              <a:rPr lang="th-TH" sz="3200" b="1" dirty="0">
                <a:latin typeface="TH NiramitIT๙" pitchFamily="2" charset="-34"/>
                <a:cs typeface="TH NiramitIT๙" pitchFamily="2" charset="-34"/>
              </a:rPr>
              <a:t>	</a:t>
            </a:r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	สาวหนึ่งถูกกล่าวร้อง  สองใจ</a:t>
            </a:r>
          </a:p>
          <a:p>
            <a:r>
              <a:rPr lang="th-TH" sz="3200" b="1" dirty="0">
                <a:latin typeface="TH NiramitIT๙" pitchFamily="2" charset="-34"/>
                <a:cs typeface="TH NiramitIT๙" pitchFamily="2" charset="-34"/>
              </a:rPr>
              <a:t>	</a:t>
            </a:r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สาวหนึ่งตะเข้ใหญ่		คาบแล้ว</a:t>
            </a:r>
            <a:r>
              <a:rPr lang="th-TH" sz="3200" b="1" dirty="0">
                <a:latin typeface="TH NiramitIT๙" pitchFamily="2" charset="-34"/>
                <a:cs typeface="TH NiramitIT๙" pitchFamily="2" charset="-34"/>
              </a:rPr>
              <a:t>	</a:t>
            </a:r>
            <a:endParaRPr lang="th-TH" sz="3200" b="1" dirty="0" smtClean="0">
              <a:latin typeface="TH NiramitIT๙" pitchFamily="2" charset="-34"/>
              <a:cs typeface="TH NiramitIT๙" pitchFamily="2" charset="-34"/>
            </a:endParaRPr>
          </a:p>
          <a:p>
            <a:r>
              <a:rPr lang="th-TH" sz="3200" b="1" dirty="0">
                <a:latin typeface="TH NiramitIT๙" pitchFamily="2" charset="-34"/>
                <a:cs typeface="TH NiramitIT๙" pitchFamily="2" charset="-34"/>
              </a:rPr>
              <a:t>	</a:t>
            </a:r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สาวหนึ่งเสี่ยงมาลัย		เลือกคู่ ครองนา</a:t>
            </a:r>
          </a:p>
          <a:p>
            <a:r>
              <a:rPr lang="th-TH" sz="3200" b="1" dirty="0">
                <a:latin typeface="TH NiramitIT๙" pitchFamily="2" charset="-34"/>
                <a:cs typeface="TH NiramitIT๙" pitchFamily="2" charset="-34"/>
              </a:rPr>
              <a:t>	</a:t>
            </a:r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สาวหนึ่งกุหลาบแก้ว		สาปร้ายกลายเป็น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544522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ตอบ นางวันทอง </a:t>
            </a:r>
            <a:r>
              <a:rPr lang="en-US" sz="3200" b="1" dirty="0" smtClean="0">
                <a:latin typeface="TH NiramitIT๙" pitchFamily="2" charset="-34"/>
                <a:cs typeface="TH NiramitIT๙" pitchFamily="2" charset="-34"/>
              </a:rPr>
              <a:t>/</a:t>
            </a:r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 นางตะภาทอง </a:t>
            </a:r>
            <a:r>
              <a:rPr lang="en-US" sz="3200" b="1" dirty="0" smtClean="0">
                <a:latin typeface="TH NiramitIT๙" pitchFamily="2" charset="-34"/>
                <a:cs typeface="TH NiramitIT๙" pitchFamily="2" charset="-34"/>
              </a:rPr>
              <a:t>/</a:t>
            </a:r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 นางรจนา </a:t>
            </a:r>
            <a:r>
              <a:rPr lang="en-US" sz="3200" b="1" dirty="0" smtClean="0">
                <a:latin typeface="TH NiramitIT๙" pitchFamily="2" charset="-34"/>
                <a:cs typeface="TH NiramitIT๙" pitchFamily="2" charset="-34"/>
              </a:rPr>
              <a:t>/</a:t>
            </a:r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นาง</a:t>
            </a:r>
            <a:r>
              <a:rPr lang="th-TH" sz="3200" b="1" dirty="0" err="1" smtClean="0">
                <a:latin typeface="TH NiramitIT๙" pitchFamily="2" charset="-34"/>
                <a:cs typeface="TH NiramitIT๙" pitchFamily="2" charset="-34"/>
              </a:rPr>
              <a:t>มัท</a:t>
            </a:r>
            <a:r>
              <a:rPr lang="th-TH" sz="3200" b="1" dirty="0" smtClean="0">
                <a:latin typeface="TH NiramitIT๙" pitchFamily="2" charset="-34"/>
                <a:cs typeface="TH NiramitIT๙" pitchFamily="2" charset="-34"/>
              </a:rPr>
              <a:t>นา</a:t>
            </a:r>
            <a:endParaRPr lang="th-TH" sz="3200" b="1" dirty="0">
              <a:latin typeface="TH NiramitIT๙" pitchFamily="2" charset="-34"/>
              <a:cs typeface="TH NiramitIT๙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06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4154" y="980728"/>
            <a:ext cx="6075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ความรู้พื้นฐานทางวรรณคดีไทย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46194"/>
            <a:ext cx="3672415" cy="367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39752" y="980728"/>
            <a:ext cx="4176464" cy="16561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3393886" y="1347155"/>
            <a:ext cx="2068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NiramitIT๙" pitchFamily="2" charset="-34"/>
                <a:cs typeface="TH NiramitIT๙" pitchFamily="2" charset="-34"/>
              </a:rPr>
              <a:t>วรรณคดี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5002" y="4077072"/>
            <a:ext cx="4176464" cy="16561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3192237" y="4443499"/>
            <a:ext cx="2601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วรรณกรรม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02158" y="2967335"/>
            <a:ext cx="9396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Calligraphy" pitchFamily="66" charset="0"/>
              </a:rPr>
              <a:t>VS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443499"/>
            <a:ext cx="2344164" cy="2414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84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456</TotalTime>
  <Words>2440</Words>
  <Application>Microsoft Office PowerPoint</Application>
  <PresentationFormat>On-screen Show (4:3)</PresentationFormat>
  <Paragraphs>328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47</cp:revision>
  <dcterms:created xsi:type="dcterms:W3CDTF">2022-07-16T04:23:34Z</dcterms:created>
  <dcterms:modified xsi:type="dcterms:W3CDTF">2022-07-19T12:40:11Z</dcterms:modified>
</cp:coreProperties>
</file>