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notesMasterIdLst>
    <p:notesMasterId r:id="rId34"/>
  </p:notesMasterIdLst>
  <p:handoutMasterIdLst>
    <p:handoutMasterId r:id="rId35"/>
  </p:handoutMasterIdLst>
  <p:sldIdLst>
    <p:sldId id="256" r:id="rId4"/>
    <p:sldId id="288" r:id="rId5"/>
    <p:sldId id="408" r:id="rId6"/>
    <p:sldId id="427" r:id="rId7"/>
    <p:sldId id="426" r:id="rId8"/>
    <p:sldId id="428" r:id="rId9"/>
    <p:sldId id="407" r:id="rId10"/>
    <p:sldId id="409" r:id="rId11"/>
    <p:sldId id="274" r:id="rId12"/>
    <p:sldId id="270" r:id="rId13"/>
    <p:sldId id="271" r:id="rId14"/>
    <p:sldId id="380" r:id="rId15"/>
    <p:sldId id="410" r:id="rId16"/>
    <p:sldId id="294" r:id="rId17"/>
    <p:sldId id="411" r:id="rId18"/>
    <p:sldId id="306" r:id="rId19"/>
    <p:sldId id="412" r:id="rId20"/>
    <p:sldId id="278" r:id="rId21"/>
    <p:sldId id="413" r:id="rId22"/>
    <p:sldId id="415" r:id="rId23"/>
    <p:sldId id="421" r:id="rId24"/>
    <p:sldId id="425" r:id="rId25"/>
    <p:sldId id="422" r:id="rId26"/>
    <p:sldId id="416" r:id="rId27"/>
    <p:sldId id="419" r:id="rId28"/>
    <p:sldId id="418" r:id="rId29"/>
    <p:sldId id="423" r:id="rId30"/>
    <p:sldId id="424" r:id="rId31"/>
    <p:sldId id="344" r:id="rId32"/>
    <p:sldId id="38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9A54C09-F811-4554-BC0D-E04CD52453E8}">
          <p14:sldIdLst>
            <p14:sldId id="256"/>
            <p14:sldId id="288"/>
            <p14:sldId id="408"/>
            <p14:sldId id="427"/>
            <p14:sldId id="426"/>
            <p14:sldId id="428"/>
            <p14:sldId id="407"/>
            <p14:sldId id="409"/>
            <p14:sldId id="274"/>
            <p14:sldId id="270"/>
            <p14:sldId id="271"/>
            <p14:sldId id="380"/>
            <p14:sldId id="410"/>
            <p14:sldId id="294"/>
            <p14:sldId id="411"/>
            <p14:sldId id="306"/>
            <p14:sldId id="412"/>
            <p14:sldId id="278"/>
            <p14:sldId id="413"/>
            <p14:sldId id="415"/>
            <p14:sldId id="421"/>
            <p14:sldId id="425"/>
            <p14:sldId id="422"/>
            <p14:sldId id="416"/>
            <p14:sldId id="419"/>
            <p14:sldId id="418"/>
            <p14:sldId id="423"/>
            <p14:sldId id="424"/>
            <p14:sldId id="344"/>
            <p14:sldId id="3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2DE82"/>
    <a:srgbClr val="CC99FF"/>
    <a:srgbClr val="F335CF"/>
    <a:srgbClr val="E6E6E6"/>
    <a:srgbClr val="003399"/>
    <a:srgbClr val="336699"/>
    <a:srgbClr val="E30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42" autoAdjust="0"/>
  </p:normalViewPr>
  <p:slideViewPr>
    <p:cSldViewPr snapToGrid="0" showGuides="1">
      <p:cViewPr varScale="1">
        <p:scale>
          <a:sx n="64" d="100"/>
          <a:sy n="64" d="100"/>
        </p:scale>
        <p:origin x="680" y="88"/>
      </p:cViewPr>
      <p:guideLst>
        <p:guide orient="horz" pos="24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EDF731-1BC3-4482-BCF2-1D4CCF4928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772780-513B-445B-B245-DA793C643C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BE878-D8ED-4568-AB33-0075FAFF7A9B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A57F5-7BF5-4986-A632-3C20AD5B72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B7C13-AC22-4820-A0DA-D5AA397245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21030-D86B-40EE-9DA0-97AC67888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187CA-4168-412A-83BC-77B6E3925AE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64562-3781-450E-89D8-CF7C5F8A8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32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89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01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184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9303" y="261129"/>
            <a:ext cx="11473295" cy="724247"/>
          </a:xfrm>
          <a:prstGeom prst="rect">
            <a:avLst/>
          </a:prstGeom>
        </p:spPr>
        <p:txBody>
          <a:bodyPr tIns="91440" anchor="ctr"/>
          <a:lstStyle>
            <a:lvl1pPr marL="0" indent="0" algn="l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651D13-5C77-4918-A550-634228B21C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9303" y="985376"/>
            <a:ext cx="11473295" cy="347033"/>
          </a:xfrm>
          <a:prstGeom prst="rect">
            <a:avLst/>
          </a:prstGeom>
        </p:spPr>
        <p:txBody>
          <a:bodyPr lIns="182880" tIns="91440" anchor="ctr"/>
          <a:lstStyle>
            <a:lvl1pPr marL="0" indent="0" algn="l">
              <a:buNone/>
              <a:defRPr sz="16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A1F53C-4EAE-4D16-BE51-CB0839C625EA}"/>
              </a:ext>
            </a:extLst>
          </p:cNvPr>
          <p:cNvSpPr/>
          <p:nvPr userDrawn="1"/>
        </p:nvSpPr>
        <p:spPr>
          <a:xfrm>
            <a:off x="0" y="243711"/>
            <a:ext cx="191589" cy="1071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DD4A41-005F-4184-8FD7-98AF3FBE49F8}"/>
              </a:ext>
            </a:extLst>
          </p:cNvPr>
          <p:cNvSpPr/>
          <p:nvPr userDrawn="1"/>
        </p:nvSpPr>
        <p:spPr>
          <a:xfrm>
            <a:off x="0" y="2150766"/>
            <a:ext cx="12192000" cy="1950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E8C986BB-42D9-4169-BBDA-9CE4F1A9A1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952364" y="2006749"/>
            <a:ext cx="2167491" cy="2207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D991ADD7-A8F1-4948-AC5D-F92A5FBF964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024704" y="2006749"/>
            <a:ext cx="2167491" cy="2207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4EA59ABC-76FE-46B6-B846-66A33E8797E1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127527" y="2006749"/>
            <a:ext cx="2167491" cy="2207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2885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C70177A7-4E03-44B8-A2CB-D0A1D47267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972" y="0"/>
            <a:ext cx="512934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7088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7DE729B-46E3-4188-9944-4898D8673BA9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403035" y="0"/>
            <a:ext cx="7788965" cy="6858000"/>
          </a:xfrm>
          <a:custGeom>
            <a:avLst/>
            <a:gdLst>
              <a:gd name="connsiteX0" fmla="*/ 3894482 w 7788965"/>
              <a:gd name="connsiteY0" fmla="*/ 2146852 h 6858000"/>
              <a:gd name="connsiteX1" fmla="*/ 7788964 w 7788965"/>
              <a:gd name="connsiteY1" fmla="*/ 6858000 h 6858000"/>
              <a:gd name="connsiteX2" fmla="*/ 0 w 7788965"/>
              <a:gd name="connsiteY2" fmla="*/ 6858000 h 6858000"/>
              <a:gd name="connsiteX3" fmla="*/ 0 w 7788965"/>
              <a:gd name="connsiteY3" fmla="*/ 6857999 h 6858000"/>
              <a:gd name="connsiteX4" fmla="*/ 5734705 w 7788965"/>
              <a:gd name="connsiteY4" fmla="*/ 0 h 6858000"/>
              <a:gd name="connsiteX5" fmla="*/ 7788965 w 7788965"/>
              <a:gd name="connsiteY5" fmla="*/ 0 h 6858000"/>
              <a:gd name="connsiteX6" fmla="*/ 7788965 w 7788965"/>
              <a:gd name="connsiteY6" fmla="*/ 6641351 h 6858000"/>
              <a:gd name="connsiteX7" fmla="*/ 4000566 w 7788965"/>
              <a:gd name="connsiteY7" fmla="*/ 2078313 h 6858000"/>
              <a:gd name="connsiteX8" fmla="*/ 2214158 w 7788965"/>
              <a:gd name="connsiteY8" fmla="*/ 0 h 6858000"/>
              <a:gd name="connsiteX9" fmla="*/ 5574803 w 7788965"/>
              <a:gd name="connsiteY9" fmla="*/ 0 h 6858000"/>
              <a:gd name="connsiteX10" fmla="*/ 3894480 w 7788965"/>
              <a:gd name="connsiteY10" fmla="*/ 2032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88965" h="6858000">
                <a:moveTo>
                  <a:pt x="3894482" y="2146852"/>
                </a:moveTo>
                <a:lnTo>
                  <a:pt x="7788964" y="6858000"/>
                </a:lnTo>
                <a:lnTo>
                  <a:pt x="0" y="6858000"/>
                </a:lnTo>
                <a:lnTo>
                  <a:pt x="0" y="6857999"/>
                </a:lnTo>
                <a:close/>
                <a:moveTo>
                  <a:pt x="5734705" y="0"/>
                </a:moveTo>
                <a:lnTo>
                  <a:pt x="7788965" y="0"/>
                </a:lnTo>
                <a:lnTo>
                  <a:pt x="7788965" y="6641351"/>
                </a:lnTo>
                <a:lnTo>
                  <a:pt x="4000566" y="2078313"/>
                </a:lnTo>
                <a:close/>
                <a:moveTo>
                  <a:pt x="2214158" y="0"/>
                </a:moveTo>
                <a:lnTo>
                  <a:pt x="5574803" y="0"/>
                </a:lnTo>
                <a:lnTo>
                  <a:pt x="3894480" y="20326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8312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687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193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923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9303" y="261129"/>
            <a:ext cx="11473295" cy="724247"/>
          </a:xfrm>
          <a:prstGeom prst="rect">
            <a:avLst/>
          </a:prstGeom>
        </p:spPr>
        <p:txBody>
          <a:bodyPr tIns="91440" anchor="ctr"/>
          <a:lstStyle>
            <a:lvl1pPr marL="0" indent="0" algn="l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7651D13-5C77-4918-A550-634228B21C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9303" y="985376"/>
            <a:ext cx="11473295" cy="347033"/>
          </a:xfrm>
          <a:prstGeom prst="rect">
            <a:avLst/>
          </a:prstGeom>
        </p:spPr>
        <p:txBody>
          <a:bodyPr lIns="182880" tIns="91440" anchor="ctr"/>
          <a:lstStyle>
            <a:lvl1pPr marL="0" indent="0" algn="l">
              <a:buNone/>
              <a:defRPr sz="16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A1F53C-4EAE-4D16-BE51-CB0839C625EA}"/>
              </a:ext>
            </a:extLst>
          </p:cNvPr>
          <p:cNvSpPr/>
          <p:nvPr userDrawn="1"/>
        </p:nvSpPr>
        <p:spPr>
          <a:xfrm>
            <a:off x="0" y="243711"/>
            <a:ext cx="191589" cy="1071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0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845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9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952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05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875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7" r:id="rId9"/>
    <p:sldLayoutId id="2147483684" r:id="rId10"/>
    <p:sldLayoutId id="2147483665" r:id="rId11"/>
    <p:sldLayoutId id="2147483678" r:id="rId12"/>
    <p:sldLayoutId id="2147483685" r:id="rId13"/>
    <p:sldLayoutId id="2147483687" r:id="rId14"/>
    <p:sldLayoutId id="214748368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free-powerpoint-templates-design.com/free-powerpoint-templates-design" TargetMode="Externa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hlinkClick r:id="rId2"/>
          </p:cNvPr>
          <p:cNvSpPr txBox="1"/>
          <p:nvPr/>
        </p:nvSpPr>
        <p:spPr>
          <a:xfrm>
            <a:off x="3086646" y="6601455"/>
            <a:ext cx="650450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ALLPPT.com _ Free PowerPoint Templates, Diagrams and Charts</a:t>
            </a:r>
            <a:endParaRPr lang="ko-KR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4103" y="1530217"/>
            <a:ext cx="6423791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13000" b="1" dirty="0">
                <a:latin typeface="EucrosiaUPC" panose="02020603050405020304" pitchFamily="18" charset="-34"/>
                <a:ea typeface="Calibri" panose="020F0502020204030204" pitchFamily="34" charset="0"/>
                <a:cs typeface="EucrosiaUPC" panose="02020603050405020304" pitchFamily="18" charset="-34"/>
              </a:rPr>
              <a:t>สัมมนา</a:t>
            </a:r>
            <a:r>
              <a:rPr lang="en-US" sz="13000" b="1" dirty="0">
                <a:latin typeface="EucrosiaUPC" panose="02020603050405020304" pitchFamily="18" charset="-34"/>
                <a:ea typeface="Calibri" panose="020F0502020204030204" pitchFamily="34" charset="0"/>
                <a:cs typeface="EucrosiaUPC" panose="02020603050405020304" pitchFamily="18" charset="-34"/>
              </a:rPr>
              <a:t>      </a:t>
            </a:r>
            <a:r>
              <a:rPr lang="en-US" sz="12500" b="1" dirty="0">
                <a:latin typeface="EucrosiaUPC" panose="02020603050405020304" pitchFamily="18" charset="-34"/>
                <a:ea typeface="Calibri" panose="020F0502020204030204" pitchFamily="34" charset="0"/>
                <a:cs typeface="EucrosiaUPC" panose="02020603050405020304" pitchFamily="18" charset="-34"/>
              </a:rPr>
              <a:t>Seminar</a:t>
            </a:r>
            <a:endParaRPr lang="en-US" altLang="ko-KR" sz="12500" b="1" dirty="0"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122" y="5207159"/>
            <a:ext cx="1559755" cy="38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0DC9A4F-3493-43A2-A08C-BBC73F282CB3}"/>
              </a:ext>
            </a:extLst>
          </p:cNvPr>
          <p:cNvGrpSpPr/>
          <p:nvPr/>
        </p:nvGrpSpPr>
        <p:grpSpPr>
          <a:xfrm>
            <a:off x="10256962" y="116264"/>
            <a:ext cx="1684599" cy="413563"/>
            <a:chOff x="864753" y="5755727"/>
            <a:chExt cx="1544830" cy="413563"/>
          </a:xfrm>
        </p:grpSpPr>
        <p:sp>
          <p:nvSpPr>
            <p:cNvPr id="15" name="Rounded Rectangle 7">
              <a:extLst>
                <a:ext uri="{FF2B5EF4-FFF2-40B4-BE49-F238E27FC236}">
                  <a16:creationId xmlns:a16="http://schemas.microsoft.com/office/drawing/2014/main" id="{A664B550-F6DA-4C6E-BB0E-25EE861A432E}"/>
                </a:ext>
              </a:extLst>
            </p:cNvPr>
            <p:cNvSpPr/>
            <p:nvPr/>
          </p:nvSpPr>
          <p:spPr>
            <a:xfrm>
              <a:off x="864753" y="5755727"/>
              <a:ext cx="1544830" cy="41356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F85F85B-EB8E-478F-A157-B252EFC617DB}"/>
                </a:ext>
              </a:extLst>
            </p:cNvPr>
            <p:cNvSpPr/>
            <p:nvPr/>
          </p:nvSpPr>
          <p:spPr>
            <a:xfrm>
              <a:off x="1584900" y="5839450"/>
              <a:ext cx="493113" cy="238870"/>
            </a:xfrm>
            <a:custGeom>
              <a:avLst/>
              <a:gdLst>
                <a:gd name="connsiteX0" fmla="*/ 208619 w 476008"/>
                <a:gd name="connsiteY0" fmla="*/ 31142 h 184091"/>
                <a:gd name="connsiteX1" fmla="*/ 208619 w 476008"/>
                <a:gd name="connsiteY1" fmla="*/ 83381 h 184091"/>
                <a:gd name="connsiteX2" fmla="*/ 228962 w 476008"/>
                <a:gd name="connsiteY2" fmla="*/ 83381 h 184091"/>
                <a:gd name="connsiteX3" fmla="*/ 258347 w 476008"/>
                <a:gd name="connsiteY3" fmla="*/ 80493 h 184091"/>
                <a:gd name="connsiteX4" fmla="*/ 269962 w 476008"/>
                <a:gd name="connsiteY4" fmla="*/ 71452 h 184091"/>
                <a:gd name="connsiteX5" fmla="*/ 274169 w 476008"/>
                <a:gd name="connsiteY5" fmla="*/ 57136 h 184091"/>
                <a:gd name="connsiteX6" fmla="*/ 268267 w 476008"/>
                <a:gd name="connsiteY6" fmla="*/ 40560 h 184091"/>
                <a:gd name="connsiteX7" fmla="*/ 253324 w 476008"/>
                <a:gd name="connsiteY7" fmla="*/ 32398 h 184091"/>
                <a:gd name="connsiteX8" fmla="*/ 226576 w 476008"/>
                <a:gd name="connsiteY8" fmla="*/ 31142 h 184091"/>
                <a:gd name="connsiteX9" fmla="*/ 37169 w 476008"/>
                <a:gd name="connsiteY9" fmla="*/ 31142 h 184091"/>
                <a:gd name="connsiteX10" fmla="*/ 37169 w 476008"/>
                <a:gd name="connsiteY10" fmla="*/ 83381 h 184091"/>
                <a:gd name="connsiteX11" fmla="*/ 57512 w 476008"/>
                <a:gd name="connsiteY11" fmla="*/ 83381 h 184091"/>
                <a:gd name="connsiteX12" fmla="*/ 86897 w 476008"/>
                <a:gd name="connsiteY12" fmla="*/ 80493 h 184091"/>
                <a:gd name="connsiteX13" fmla="*/ 98512 w 476008"/>
                <a:gd name="connsiteY13" fmla="*/ 71452 h 184091"/>
                <a:gd name="connsiteX14" fmla="*/ 102719 w 476008"/>
                <a:gd name="connsiteY14" fmla="*/ 57136 h 184091"/>
                <a:gd name="connsiteX15" fmla="*/ 96817 w 476008"/>
                <a:gd name="connsiteY15" fmla="*/ 40560 h 184091"/>
                <a:gd name="connsiteX16" fmla="*/ 81874 w 476008"/>
                <a:gd name="connsiteY16" fmla="*/ 32398 h 184091"/>
                <a:gd name="connsiteX17" fmla="*/ 55126 w 476008"/>
                <a:gd name="connsiteY17" fmla="*/ 31142 h 184091"/>
                <a:gd name="connsiteX18" fmla="*/ 329714 w 476008"/>
                <a:gd name="connsiteY18" fmla="*/ 0 h 184091"/>
                <a:gd name="connsiteX19" fmla="*/ 476008 w 476008"/>
                <a:gd name="connsiteY19" fmla="*/ 0 h 184091"/>
                <a:gd name="connsiteX20" fmla="*/ 476008 w 476008"/>
                <a:gd name="connsiteY20" fmla="*/ 31142 h 184091"/>
                <a:gd name="connsiteX21" fmla="*/ 421509 w 476008"/>
                <a:gd name="connsiteY21" fmla="*/ 31142 h 184091"/>
                <a:gd name="connsiteX22" fmla="*/ 421509 w 476008"/>
                <a:gd name="connsiteY22" fmla="*/ 184091 h 184091"/>
                <a:gd name="connsiteX23" fmla="*/ 384339 w 476008"/>
                <a:gd name="connsiteY23" fmla="*/ 184091 h 184091"/>
                <a:gd name="connsiteX24" fmla="*/ 384339 w 476008"/>
                <a:gd name="connsiteY24" fmla="*/ 31142 h 184091"/>
                <a:gd name="connsiteX25" fmla="*/ 329714 w 476008"/>
                <a:gd name="connsiteY25" fmla="*/ 31142 h 184091"/>
                <a:gd name="connsiteX26" fmla="*/ 171450 w 476008"/>
                <a:gd name="connsiteY26" fmla="*/ 0 h 184091"/>
                <a:gd name="connsiteX27" fmla="*/ 231097 w 476008"/>
                <a:gd name="connsiteY27" fmla="*/ 0 h 184091"/>
                <a:gd name="connsiteX28" fmla="*/ 275299 w 476008"/>
                <a:gd name="connsiteY28" fmla="*/ 2763 h 184091"/>
                <a:gd name="connsiteX29" fmla="*/ 301795 w 476008"/>
                <a:gd name="connsiteY29" fmla="*/ 20783 h 184091"/>
                <a:gd name="connsiteX30" fmla="*/ 312469 w 476008"/>
                <a:gd name="connsiteY30" fmla="*/ 56634 h 184091"/>
                <a:gd name="connsiteX31" fmla="*/ 306316 w 476008"/>
                <a:gd name="connsiteY31" fmla="*/ 85139 h 184091"/>
                <a:gd name="connsiteX32" fmla="*/ 290682 w 476008"/>
                <a:gd name="connsiteY32" fmla="*/ 103285 h 184091"/>
                <a:gd name="connsiteX33" fmla="*/ 271406 w 476008"/>
                <a:gd name="connsiteY33" fmla="*/ 112012 h 184091"/>
                <a:gd name="connsiteX34" fmla="*/ 232855 w 476008"/>
                <a:gd name="connsiteY34" fmla="*/ 114649 h 184091"/>
                <a:gd name="connsiteX35" fmla="*/ 208619 w 476008"/>
                <a:gd name="connsiteY35" fmla="*/ 114649 h 184091"/>
                <a:gd name="connsiteX36" fmla="*/ 208619 w 476008"/>
                <a:gd name="connsiteY36" fmla="*/ 184091 h 184091"/>
                <a:gd name="connsiteX37" fmla="*/ 171450 w 476008"/>
                <a:gd name="connsiteY37" fmla="*/ 184091 h 184091"/>
                <a:gd name="connsiteX38" fmla="*/ 0 w 476008"/>
                <a:gd name="connsiteY38" fmla="*/ 0 h 184091"/>
                <a:gd name="connsiteX39" fmla="*/ 59647 w 476008"/>
                <a:gd name="connsiteY39" fmla="*/ 0 h 184091"/>
                <a:gd name="connsiteX40" fmla="*/ 103849 w 476008"/>
                <a:gd name="connsiteY40" fmla="*/ 2763 h 184091"/>
                <a:gd name="connsiteX41" fmla="*/ 130345 w 476008"/>
                <a:gd name="connsiteY41" fmla="*/ 20783 h 184091"/>
                <a:gd name="connsiteX42" fmla="*/ 141019 w 476008"/>
                <a:gd name="connsiteY42" fmla="*/ 56634 h 184091"/>
                <a:gd name="connsiteX43" fmla="*/ 134866 w 476008"/>
                <a:gd name="connsiteY43" fmla="*/ 85139 h 184091"/>
                <a:gd name="connsiteX44" fmla="*/ 119232 w 476008"/>
                <a:gd name="connsiteY44" fmla="*/ 103285 h 184091"/>
                <a:gd name="connsiteX45" fmla="*/ 99956 w 476008"/>
                <a:gd name="connsiteY45" fmla="*/ 112012 h 184091"/>
                <a:gd name="connsiteX46" fmla="*/ 61405 w 476008"/>
                <a:gd name="connsiteY46" fmla="*/ 114649 h 184091"/>
                <a:gd name="connsiteX47" fmla="*/ 37169 w 476008"/>
                <a:gd name="connsiteY47" fmla="*/ 114649 h 184091"/>
                <a:gd name="connsiteX48" fmla="*/ 37169 w 476008"/>
                <a:gd name="connsiteY48" fmla="*/ 184091 h 184091"/>
                <a:gd name="connsiteX49" fmla="*/ 0 w 476008"/>
                <a:gd name="connsiteY49" fmla="*/ 184091 h 18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76008" h="184091">
                  <a:moveTo>
                    <a:pt x="208619" y="31142"/>
                  </a:moveTo>
                  <a:lnTo>
                    <a:pt x="208619" y="83381"/>
                  </a:lnTo>
                  <a:lnTo>
                    <a:pt x="228962" y="83381"/>
                  </a:lnTo>
                  <a:cubicBezTo>
                    <a:pt x="243613" y="83381"/>
                    <a:pt x="253407" y="82418"/>
                    <a:pt x="258347" y="80493"/>
                  </a:cubicBezTo>
                  <a:cubicBezTo>
                    <a:pt x="263286" y="78567"/>
                    <a:pt x="267158" y="75554"/>
                    <a:pt x="269962" y="71452"/>
                  </a:cubicBezTo>
                  <a:cubicBezTo>
                    <a:pt x="272767" y="67350"/>
                    <a:pt x="274169" y="62578"/>
                    <a:pt x="274169" y="57136"/>
                  </a:cubicBezTo>
                  <a:cubicBezTo>
                    <a:pt x="274169" y="50439"/>
                    <a:pt x="272202" y="44914"/>
                    <a:pt x="268267" y="40560"/>
                  </a:cubicBezTo>
                  <a:cubicBezTo>
                    <a:pt x="264332" y="36207"/>
                    <a:pt x="259351" y="33486"/>
                    <a:pt x="253324" y="32398"/>
                  </a:cubicBezTo>
                  <a:cubicBezTo>
                    <a:pt x="248887" y="31561"/>
                    <a:pt x="239971" y="31142"/>
                    <a:pt x="226576" y="31142"/>
                  </a:cubicBezTo>
                  <a:close/>
                  <a:moveTo>
                    <a:pt x="37169" y="31142"/>
                  </a:moveTo>
                  <a:lnTo>
                    <a:pt x="37169" y="83381"/>
                  </a:lnTo>
                  <a:lnTo>
                    <a:pt x="57512" y="83381"/>
                  </a:lnTo>
                  <a:cubicBezTo>
                    <a:pt x="72163" y="83381"/>
                    <a:pt x="81957" y="82418"/>
                    <a:pt x="86897" y="80493"/>
                  </a:cubicBezTo>
                  <a:cubicBezTo>
                    <a:pt x="91836" y="78567"/>
                    <a:pt x="95708" y="75554"/>
                    <a:pt x="98512" y="71452"/>
                  </a:cubicBezTo>
                  <a:cubicBezTo>
                    <a:pt x="101317" y="67350"/>
                    <a:pt x="102719" y="62578"/>
                    <a:pt x="102719" y="57136"/>
                  </a:cubicBezTo>
                  <a:cubicBezTo>
                    <a:pt x="102719" y="50439"/>
                    <a:pt x="100752" y="44914"/>
                    <a:pt x="96817" y="40560"/>
                  </a:cubicBezTo>
                  <a:cubicBezTo>
                    <a:pt x="92882" y="36207"/>
                    <a:pt x="87901" y="33486"/>
                    <a:pt x="81874" y="32398"/>
                  </a:cubicBezTo>
                  <a:cubicBezTo>
                    <a:pt x="77437" y="31561"/>
                    <a:pt x="68521" y="31142"/>
                    <a:pt x="55126" y="31142"/>
                  </a:cubicBezTo>
                  <a:close/>
                  <a:moveTo>
                    <a:pt x="329714" y="0"/>
                  </a:moveTo>
                  <a:lnTo>
                    <a:pt x="476008" y="0"/>
                  </a:lnTo>
                  <a:lnTo>
                    <a:pt x="476008" y="31142"/>
                  </a:lnTo>
                  <a:lnTo>
                    <a:pt x="421509" y="31142"/>
                  </a:lnTo>
                  <a:lnTo>
                    <a:pt x="421509" y="184091"/>
                  </a:lnTo>
                  <a:lnTo>
                    <a:pt x="384339" y="184091"/>
                  </a:lnTo>
                  <a:lnTo>
                    <a:pt x="384339" y="31142"/>
                  </a:lnTo>
                  <a:lnTo>
                    <a:pt x="329714" y="31142"/>
                  </a:lnTo>
                  <a:close/>
                  <a:moveTo>
                    <a:pt x="171450" y="0"/>
                  </a:moveTo>
                  <a:lnTo>
                    <a:pt x="231097" y="0"/>
                  </a:lnTo>
                  <a:cubicBezTo>
                    <a:pt x="253700" y="0"/>
                    <a:pt x="268434" y="921"/>
                    <a:pt x="275299" y="2763"/>
                  </a:cubicBezTo>
                  <a:cubicBezTo>
                    <a:pt x="285847" y="5525"/>
                    <a:pt x="294679" y="11532"/>
                    <a:pt x="301795" y="20783"/>
                  </a:cubicBezTo>
                  <a:cubicBezTo>
                    <a:pt x="308911" y="30033"/>
                    <a:pt x="312469" y="41984"/>
                    <a:pt x="312469" y="56634"/>
                  </a:cubicBezTo>
                  <a:cubicBezTo>
                    <a:pt x="312469" y="67936"/>
                    <a:pt x="310418" y="77437"/>
                    <a:pt x="306316" y="85139"/>
                  </a:cubicBezTo>
                  <a:cubicBezTo>
                    <a:pt x="302214" y="92841"/>
                    <a:pt x="297002" y="98889"/>
                    <a:pt x="290682" y="103285"/>
                  </a:cubicBezTo>
                  <a:cubicBezTo>
                    <a:pt x="284361" y="107680"/>
                    <a:pt x="277936" y="110589"/>
                    <a:pt x="271406" y="112012"/>
                  </a:cubicBezTo>
                  <a:cubicBezTo>
                    <a:pt x="262532" y="113770"/>
                    <a:pt x="249682" y="114649"/>
                    <a:pt x="232855" y="114649"/>
                  </a:cubicBezTo>
                  <a:lnTo>
                    <a:pt x="208619" y="114649"/>
                  </a:lnTo>
                  <a:lnTo>
                    <a:pt x="208619" y="184091"/>
                  </a:lnTo>
                  <a:lnTo>
                    <a:pt x="171450" y="184091"/>
                  </a:lnTo>
                  <a:close/>
                  <a:moveTo>
                    <a:pt x="0" y="0"/>
                  </a:moveTo>
                  <a:lnTo>
                    <a:pt x="59647" y="0"/>
                  </a:lnTo>
                  <a:cubicBezTo>
                    <a:pt x="82250" y="0"/>
                    <a:pt x="96984" y="921"/>
                    <a:pt x="103849" y="2763"/>
                  </a:cubicBezTo>
                  <a:cubicBezTo>
                    <a:pt x="114397" y="5525"/>
                    <a:pt x="123229" y="11532"/>
                    <a:pt x="130345" y="20783"/>
                  </a:cubicBezTo>
                  <a:cubicBezTo>
                    <a:pt x="137461" y="30033"/>
                    <a:pt x="141019" y="41984"/>
                    <a:pt x="141019" y="56634"/>
                  </a:cubicBezTo>
                  <a:cubicBezTo>
                    <a:pt x="141019" y="67936"/>
                    <a:pt x="138968" y="77437"/>
                    <a:pt x="134866" y="85139"/>
                  </a:cubicBezTo>
                  <a:cubicBezTo>
                    <a:pt x="130764" y="92841"/>
                    <a:pt x="125552" y="98889"/>
                    <a:pt x="119232" y="103285"/>
                  </a:cubicBezTo>
                  <a:cubicBezTo>
                    <a:pt x="112911" y="107680"/>
                    <a:pt x="106486" y="110589"/>
                    <a:pt x="99956" y="112012"/>
                  </a:cubicBezTo>
                  <a:cubicBezTo>
                    <a:pt x="91082" y="113770"/>
                    <a:pt x="78232" y="114649"/>
                    <a:pt x="61405" y="114649"/>
                  </a:cubicBezTo>
                  <a:lnTo>
                    <a:pt x="37169" y="114649"/>
                  </a:lnTo>
                  <a:lnTo>
                    <a:pt x="37169" y="184091"/>
                  </a:lnTo>
                  <a:lnTo>
                    <a:pt x="0" y="18409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8D2288D-64E4-4746-8A9F-18F404C4CFBE}"/>
                </a:ext>
              </a:extLst>
            </p:cNvPr>
            <p:cNvSpPr/>
            <p:nvPr/>
          </p:nvSpPr>
          <p:spPr>
            <a:xfrm>
              <a:off x="1095829" y="5851239"/>
              <a:ext cx="164495" cy="228600"/>
            </a:xfrm>
            <a:custGeom>
              <a:avLst/>
              <a:gdLst>
                <a:gd name="connsiteX0" fmla="*/ 0 w 164495"/>
                <a:gd name="connsiteY0" fmla="*/ 208038 h 212876"/>
                <a:gd name="connsiteX1" fmla="*/ 79828 w 164495"/>
                <a:gd name="connsiteY1" fmla="*/ 0 h 212876"/>
                <a:gd name="connsiteX2" fmla="*/ 164495 w 164495"/>
                <a:gd name="connsiteY2" fmla="*/ 212876 h 21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495" h="212876">
                  <a:moveTo>
                    <a:pt x="0" y="208038"/>
                  </a:moveTo>
                  <a:lnTo>
                    <a:pt x="79828" y="0"/>
                  </a:lnTo>
                  <a:lnTo>
                    <a:pt x="164495" y="212876"/>
                  </a:lnTo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F557285-0AF5-4D2C-8613-A24885FED3C5}"/>
                </a:ext>
              </a:extLst>
            </p:cNvPr>
            <p:cNvSpPr/>
            <p:nvPr/>
          </p:nvSpPr>
          <p:spPr>
            <a:xfrm>
              <a:off x="130155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AEE4CB6-1072-4923-B920-50EF4E267BAD}"/>
                </a:ext>
              </a:extLst>
            </p:cNvPr>
            <p:cNvSpPr/>
            <p:nvPr/>
          </p:nvSpPr>
          <p:spPr>
            <a:xfrm>
              <a:off x="144438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27F7CB6-9BF8-4E36-AF0D-117707E1A646}"/>
                </a:ext>
              </a:extLst>
            </p:cNvPr>
            <p:cNvSpPr/>
            <p:nvPr/>
          </p:nvSpPr>
          <p:spPr>
            <a:xfrm>
              <a:off x="2040716" y="6018447"/>
              <a:ext cx="200512" cy="61391"/>
            </a:xfrm>
            <a:custGeom>
              <a:avLst/>
              <a:gdLst>
                <a:gd name="connsiteX0" fmla="*/ 0 w 253314"/>
                <a:gd name="connsiteY0" fmla="*/ 61903 h 77558"/>
                <a:gd name="connsiteX1" fmla="*/ 14375 w 253314"/>
                <a:gd name="connsiteY1" fmla="*/ 61903 h 77558"/>
                <a:gd name="connsiteX2" fmla="*/ 14375 w 253314"/>
                <a:gd name="connsiteY2" fmla="*/ 76279 h 77558"/>
                <a:gd name="connsiteX3" fmla="*/ 0 w 253314"/>
                <a:gd name="connsiteY3" fmla="*/ 76279 h 77558"/>
                <a:gd name="connsiteX4" fmla="*/ 138233 w 253314"/>
                <a:gd name="connsiteY4" fmla="*/ 12944 h 77558"/>
                <a:gd name="connsiteX5" fmla="*/ 123141 w 253314"/>
                <a:gd name="connsiteY5" fmla="*/ 19364 h 77558"/>
                <a:gd name="connsiteX6" fmla="*/ 117411 w 253314"/>
                <a:gd name="connsiteY6" fmla="*/ 38728 h 77558"/>
                <a:gd name="connsiteX7" fmla="*/ 123294 w 253314"/>
                <a:gd name="connsiteY7" fmla="*/ 58041 h 77558"/>
                <a:gd name="connsiteX8" fmla="*/ 138233 w 253314"/>
                <a:gd name="connsiteY8" fmla="*/ 64615 h 77558"/>
                <a:gd name="connsiteX9" fmla="*/ 153095 w 253314"/>
                <a:gd name="connsiteY9" fmla="*/ 58092 h 77558"/>
                <a:gd name="connsiteX10" fmla="*/ 158902 w 253314"/>
                <a:gd name="connsiteY10" fmla="*/ 38523 h 77558"/>
                <a:gd name="connsiteX11" fmla="*/ 153248 w 253314"/>
                <a:gd name="connsiteY11" fmla="*/ 19287 h 77558"/>
                <a:gd name="connsiteX12" fmla="*/ 138233 w 253314"/>
                <a:gd name="connsiteY12" fmla="*/ 12944 h 77558"/>
                <a:gd name="connsiteX13" fmla="*/ 180872 w 253314"/>
                <a:gd name="connsiteY13" fmla="*/ 1279 h 77558"/>
                <a:gd name="connsiteX14" fmla="*/ 203536 w 253314"/>
                <a:gd name="connsiteY14" fmla="*/ 1279 h 77558"/>
                <a:gd name="connsiteX15" fmla="*/ 217144 w 253314"/>
                <a:gd name="connsiteY15" fmla="*/ 52439 h 77558"/>
                <a:gd name="connsiteX16" fmla="*/ 230599 w 253314"/>
                <a:gd name="connsiteY16" fmla="*/ 1279 h 77558"/>
                <a:gd name="connsiteX17" fmla="*/ 253314 w 253314"/>
                <a:gd name="connsiteY17" fmla="*/ 1279 h 77558"/>
                <a:gd name="connsiteX18" fmla="*/ 253314 w 253314"/>
                <a:gd name="connsiteY18" fmla="*/ 76279 h 77558"/>
                <a:gd name="connsiteX19" fmla="*/ 239245 w 253314"/>
                <a:gd name="connsiteY19" fmla="*/ 76279 h 77558"/>
                <a:gd name="connsiteX20" fmla="*/ 239245 w 253314"/>
                <a:gd name="connsiteY20" fmla="*/ 17241 h 77558"/>
                <a:gd name="connsiteX21" fmla="*/ 224358 w 253314"/>
                <a:gd name="connsiteY21" fmla="*/ 76279 h 77558"/>
                <a:gd name="connsiteX22" fmla="*/ 209778 w 253314"/>
                <a:gd name="connsiteY22" fmla="*/ 76279 h 77558"/>
                <a:gd name="connsiteX23" fmla="*/ 194941 w 253314"/>
                <a:gd name="connsiteY23" fmla="*/ 17241 h 77558"/>
                <a:gd name="connsiteX24" fmla="*/ 194941 w 253314"/>
                <a:gd name="connsiteY24" fmla="*/ 76279 h 77558"/>
                <a:gd name="connsiteX25" fmla="*/ 180872 w 253314"/>
                <a:gd name="connsiteY25" fmla="*/ 76279 h 77558"/>
                <a:gd name="connsiteX26" fmla="*/ 138080 w 253314"/>
                <a:gd name="connsiteY26" fmla="*/ 0 h 77558"/>
                <a:gd name="connsiteX27" fmla="*/ 164606 w 253314"/>
                <a:gd name="connsiteY27" fmla="*/ 10283 h 77558"/>
                <a:gd name="connsiteX28" fmla="*/ 174556 w 253314"/>
                <a:gd name="connsiteY28" fmla="*/ 38882 h 77558"/>
                <a:gd name="connsiteX29" fmla="*/ 164683 w 253314"/>
                <a:gd name="connsiteY29" fmla="*/ 67301 h 77558"/>
                <a:gd name="connsiteX30" fmla="*/ 138284 w 253314"/>
                <a:gd name="connsiteY30" fmla="*/ 77558 h 77558"/>
                <a:gd name="connsiteX31" fmla="*/ 111681 w 253314"/>
                <a:gd name="connsiteY31" fmla="*/ 67352 h 77558"/>
                <a:gd name="connsiteX32" fmla="*/ 101807 w 253314"/>
                <a:gd name="connsiteY32" fmla="*/ 39240 h 77558"/>
                <a:gd name="connsiteX33" fmla="*/ 105235 w 253314"/>
                <a:gd name="connsiteY33" fmla="*/ 20004 h 77558"/>
                <a:gd name="connsiteX34" fmla="*/ 112218 w 253314"/>
                <a:gd name="connsiteY34" fmla="*/ 9721 h 77558"/>
                <a:gd name="connsiteX35" fmla="*/ 121913 w 253314"/>
                <a:gd name="connsiteY35" fmla="*/ 2967 h 77558"/>
                <a:gd name="connsiteX36" fmla="*/ 138080 w 253314"/>
                <a:gd name="connsiteY36" fmla="*/ 0 h 77558"/>
                <a:gd name="connsiteX37" fmla="*/ 61112 w 253314"/>
                <a:gd name="connsiteY37" fmla="*/ 0 h 77558"/>
                <a:gd name="connsiteX38" fmla="*/ 83469 w 253314"/>
                <a:gd name="connsiteY38" fmla="*/ 8135 h 77558"/>
                <a:gd name="connsiteX39" fmla="*/ 91143 w 253314"/>
                <a:gd name="connsiteY39" fmla="*/ 21948 h 77558"/>
                <a:gd name="connsiteX40" fmla="*/ 76153 w 253314"/>
                <a:gd name="connsiteY40" fmla="*/ 25529 h 77558"/>
                <a:gd name="connsiteX41" fmla="*/ 70602 w 253314"/>
                <a:gd name="connsiteY41" fmla="*/ 16320 h 77558"/>
                <a:gd name="connsiteX42" fmla="*/ 60345 w 253314"/>
                <a:gd name="connsiteY42" fmla="*/ 12944 h 77558"/>
                <a:gd name="connsiteX43" fmla="*/ 46813 w 253314"/>
                <a:gd name="connsiteY43" fmla="*/ 18929 h 77558"/>
                <a:gd name="connsiteX44" fmla="*/ 41620 w 253314"/>
                <a:gd name="connsiteY44" fmla="*/ 38319 h 77558"/>
                <a:gd name="connsiteX45" fmla="*/ 46736 w 253314"/>
                <a:gd name="connsiteY45" fmla="*/ 58578 h 77558"/>
                <a:gd name="connsiteX46" fmla="*/ 60038 w 253314"/>
                <a:gd name="connsiteY46" fmla="*/ 64615 h 77558"/>
                <a:gd name="connsiteX47" fmla="*/ 70423 w 253314"/>
                <a:gd name="connsiteY47" fmla="*/ 60778 h 77558"/>
                <a:gd name="connsiteX48" fmla="*/ 76665 w 253314"/>
                <a:gd name="connsiteY48" fmla="*/ 48704 h 77558"/>
                <a:gd name="connsiteX49" fmla="*/ 91348 w 253314"/>
                <a:gd name="connsiteY49" fmla="*/ 53360 h 77558"/>
                <a:gd name="connsiteX50" fmla="*/ 80118 w 253314"/>
                <a:gd name="connsiteY50" fmla="*/ 71598 h 77558"/>
                <a:gd name="connsiteX51" fmla="*/ 60191 w 253314"/>
                <a:gd name="connsiteY51" fmla="*/ 77558 h 77558"/>
                <a:gd name="connsiteX52" fmla="*/ 35635 w 253314"/>
                <a:gd name="connsiteY52" fmla="*/ 67352 h 77558"/>
                <a:gd name="connsiteX53" fmla="*/ 26017 w 253314"/>
                <a:gd name="connsiteY53" fmla="*/ 39444 h 77558"/>
                <a:gd name="connsiteX54" fmla="*/ 35686 w 253314"/>
                <a:gd name="connsiteY54" fmla="*/ 10360 h 77558"/>
                <a:gd name="connsiteX55" fmla="*/ 61112 w 253314"/>
                <a:gd name="connsiteY55" fmla="*/ 0 h 7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3314" h="77558">
                  <a:moveTo>
                    <a:pt x="0" y="61903"/>
                  </a:moveTo>
                  <a:lnTo>
                    <a:pt x="14375" y="61903"/>
                  </a:lnTo>
                  <a:lnTo>
                    <a:pt x="14375" y="76279"/>
                  </a:lnTo>
                  <a:lnTo>
                    <a:pt x="0" y="76279"/>
                  </a:lnTo>
                  <a:close/>
                  <a:moveTo>
                    <a:pt x="138233" y="12944"/>
                  </a:moveTo>
                  <a:cubicBezTo>
                    <a:pt x="131992" y="12944"/>
                    <a:pt x="126961" y="15084"/>
                    <a:pt x="123141" y="19364"/>
                  </a:cubicBezTo>
                  <a:cubicBezTo>
                    <a:pt x="119321" y="23644"/>
                    <a:pt x="117411" y="30099"/>
                    <a:pt x="117411" y="38728"/>
                  </a:cubicBezTo>
                  <a:cubicBezTo>
                    <a:pt x="117411" y="47221"/>
                    <a:pt x="119372" y="53658"/>
                    <a:pt x="123294" y="58041"/>
                  </a:cubicBezTo>
                  <a:cubicBezTo>
                    <a:pt x="127217" y="62423"/>
                    <a:pt x="132196" y="64615"/>
                    <a:pt x="138233" y="64615"/>
                  </a:cubicBezTo>
                  <a:cubicBezTo>
                    <a:pt x="144270" y="64615"/>
                    <a:pt x="149224" y="62441"/>
                    <a:pt x="153095" y="58092"/>
                  </a:cubicBezTo>
                  <a:cubicBezTo>
                    <a:pt x="156966" y="53743"/>
                    <a:pt x="158902" y="47221"/>
                    <a:pt x="158902" y="38523"/>
                  </a:cubicBezTo>
                  <a:cubicBezTo>
                    <a:pt x="158902" y="29929"/>
                    <a:pt x="157017" y="23517"/>
                    <a:pt x="153248" y="19287"/>
                  </a:cubicBezTo>
                  <a:cubicBezTo>
                    <a:pt x="149480" y="15058"/>
                    <a:pt x="144475" y="12944"/>
                    <a:pt x="138233" y="12944"/>
                  </a:cubicBezTo>
                  <a:close/>
                  <a:moveTo>
                    <a:pt x="180872" y="1279"/>
                  </a:moveTo>
                  <a:lnTo>
                    <a:pt x="203536" y="1279"/>
                  </a:lnTo>
                  <a:lnTo>
                    <a:pt x="217144" y="52439"/>
                  </a:lnTo>
                  <a:lnTo>
                    <a:pt x="230599" y="1279"/>
                  </a:lnTo>
                  <a:lnTo>
                    <a:pt x="253314" y="1279"/>
                  </a:lnTo>
                  <a:lnTo>
                    <a:pt x="253314" y="76279"/>
                  </a:lnTo>
                  <a:lnTo>
                    <a:pt x="239245" y="76279"/>
                  </a:lnTo>
                  <a:lnTo>
                    <a:pt x="239245" y="17241"/>
                  </a:lnTo>
                  <a:lnTo>
                    <a:pt x="224358" y="76279"/>
                  </a:lnTo>
                  <a:lnTo>
                    <a:pt x="209778" y="76279"/>
                  </a:lnTo>
                  <a:lnTo>
                    <a:pt x="194941" y="17241"/>
                  </a:lnTo>
                  <a:lnTo>
                    <a:pt x="194941" y="76279"/>
                  </a:lnTo>
                  <a:lnTo>
                    <a:pt x="180872" y="76279"/>
                  </a:lnTo>
                  <a:close/>
                  <a:moveTo>
                    <a:pt x="138080" y="0"/>
                  </a:moveTo>
                  <a:cubicBezTo>
                    <a:pt x="149130" y="0"/>
                    <a:pt x="157972" y="3428"/>
                    <a:pt x="164606" y="10283"/>
                  </a:cubicBezTo>
                  <a:cubicBezTo>
                    <a:pt x="171240" y="17139"/>
                    <a:pt x="174556" y="26671"/>
                    <a:pt x="174556" y="38882"/>
                  </a:cubicBezTo>
                  <a:cubicBezTo>
                    <a:pt x="174556" y="50989"/>
                    <a:pt x="171265" y="60462"/>
                    <a:pt x="164683" y="67301"/>
                  </a:cubicBezTo>
                  <a:cubicBezTo>
                    <a:pt x="158100" y="74139"/>
                    <a:pt x="149301" y="77558"/>
                    <a:pt x="138284" y="77558"/>
                  </a:cubicBezTo>
                  <a:cubicBezTo>
                    <a:pt x="127131" y="77558"/>
                    <a:pt x="118264" y="74156"/>
                    <a:pt x="111681" y="67352"/>
                  </a:cubicBezTo>
                  <a:cubicBezTo>
                    <a:pt x="105099" y="60548"/>
                    <a:pt x="101807" y="51177"/>
                    <a:pt x="101807" y="39240"/>
                  </a:cubicBezTo>
                  <a:cubicBezTo>
                    <a:pt x="101807" y="31600"/>
                    <a:pt x="102950" y="25188"/>
                    <a:pt x="105235" y="20004"/>
                  </a:cubicBezTo>
                  <a:cubicBezTo>
                    <a:pt x="106940" y="16184"/>
                    <a:pt x="109268" y="12756"/>
                    <a:pt x="112218" y="9721"/>
                  </a:cubicBezTo>
                  <a:cubicBezTo>
                    <a:pt x="115169" y="6685"/>
                    <a:pt x="118400" y="4434"/>
                    <a:pt x="121913" y="2967"/>
                  </a:cubicBezTo>
                  <a:cubicBezTo>
                    <a:pt x="126586" y="989"/>
                    <a:pt x="131975" y="0"/>
                    <a:pt x="138080" y="0"/>
                  </a:cubicBezTo>
                  <a:close/>
                  <a:moveTo>
                    <a:pt x="61112" y="0"/>
                  </a:moveTo>
                  <a:cubicBezTo>
                    <a:pt x="70287" y="0"/>
                    <a:pt x="77739" y="2712"/>
                    <a:pt x="83469" y="8135"/>
                  </a:cubicBezTo>
                  <a:cubicBezTo>
                    <a:pt x="86880" y="11341"/>
                    <a:pt x="89438" y="15945"/>
                    <a:pt x="91143" y="21948"/>
                  </a:cubicBezTo>
                  <a:lnTo>
                    <a:pt x="76153" y="25529"/>
                  </a:lnTo>
                  <a:cubicBezTo>
                    <a:pt x="75266" y="21641"/>
                    <a:pt x="73416" y="18571"/>
                    <a:pt x="70602" y="16320"/>
                  </a:cubicBezTo>
                  <a:cubicBezTo>
                    <a:pt x="67788" y="14069"/>
                    <a:pt x="64369" y="12944"/>
                    <a:pt x="60345" y="12944"/>
                  </a:cubicBezTo>
                  <a:cubicBezTo>
                    <a:pt x="54785" y="12944"/>
                    <a:pt x="50275" y="14939"/>
                    <a:pt x="46813" y="18929"/>
                  </a:cubicBezTo>
                  <a:cubicBezTo>
                    <a:pt x="43351" y="22920"/>
                    <a:pt x="41620" y="29383"/>
                    <a:pt x="41620" y="38319"/>
                  </a:cubicBezTo>
                  <a:cubicBezTo>
                    <a:pt x="41620" y="47800"/>
                    <a:pt x="43326" y="54553"/>
                    <a:pt x="46736" y="58578"/>
                  </a:cubicBezTo>
                  <a:cubicBezTo>
                    <a:pt x="50147" y="62603"/>
                    <a:pt x="54581" y="64615"/>
                    <a:pt x="60038" y="64615"/>
                  </a:cubicBezTo>
                  <a:cubicBezTo>
                    <a:pt x="64062" y="64615"/>
                    <a:pt x="67524" y="63336"/>
                    <a:pt x="70423" y="60778"/>
                  </a:cubicBezTo>
                  <a:cubicBezTo>
                    <a:pt x="73322" y="58220"/>
                    <a:pt x="75403" y="54195"/>
                    <a:pt x="76665" y="48704"/>
                  </a:cubicBezTo>
                  <a:lnTo>
                    <a:pt x="91348" y="53360"/>
                  </a:lnTo>
                  <a:cubicBezTo>
                    <a:pt x="89097" y="61545"/>
                    <a:pt x="85353" y="67625"/>
                    <a:pt x="80118" y="71598"/>
                  </a:cubicBezTo>
                  <a:cubicBezTo>
                    <a:pt x="74883" y="75572"/>
                    <a:pt x="68240" y="77558"/>
                    <a:pt x="60191" y="77558"/>
                  </a:cubicBezTo>
                  <a:cubicBezTo>
                    <a:pt x="50232" y="77558"/>
                    <a:pt x="42047" y="74156"/>
                    <a:pt x="35635" y="67352"/>
                  </a:cubicBezTo>
                  <a:cubicBezTo>
                    <a:pt x="29223" y="60548"/>
                    <a:pt x="26017" y="51245"/>
                    <a:pt x="26017" y="39444"/>
                  </a:cubicBezTo>
                  <a:cubicBezTo>
                    <a:pt x="26017" y="26961"/>
                    <a:pt x="29240" y="17267"/>
                    <a:pt x="35686" y="10360"/>
                  </a:cubicBezTo>
                  <a:cubicBezTo>
                    <a:pt x="42132" y="3453"/>
                    <a:pt x="50607" y="0"/>
                    <a:pt x="611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sp>
        <p:nvSpPr>
          <p:cNvPr id="8" name="TextBox 7">
            <a:hlinkClick r:id="rId2"/>
            <a:extLst>
              <a:ext uri="{FF2B5EF4-FFF2-40B4-BE49-F238E27FC236}">
                <a16:creationId xmlns:a16="http://schemas.microsoft.com/office/drawing/2014/main" id="{2B2B54A9-60F1-4E75-9058-A1321B7FA251}"/>
              </a:ext>
            </a:extLst>
          </p:cNvPr>
          <p:cNvSpPr txBox="1"/>
          <p:nvPr/>
        </p:nvSpPr>
        <p:spPr>
          <a:xfrm>
            <a:off x="-178903" y="1403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cs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http://www.free-powerpoint-templates-design.com</a:t>
            </a:r>
            <a:endParaRPr lang="ko-KR" altLang="en-US" sz="1000" dirty="0"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1EDCC-A148-463E-9E9A-941521AB9229}"/>
              </a:ext>
            </a:extLst>
          </p:cNvPr>
          <p:cNvSpPr txBox="1"/>
          <p:nvPr/>
        </p:nvSpPr>
        <p:spPr>
          <a:xfrm>
            <a:off x="0" y="4502107"/>
            <a:ext cx="12192000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thaiDist"/>
            <a:r>
              <a:rPr lang="th-TH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EucrosiaUPC" panose="02020603050405020304" pitchFamily="18" charset="-34"/>
              </a:rPr>
              <a:t>วัฒนธรรมเป็นสิ่งบ่งบอกความเป็นเอกลักษณ์แห่งอารยธรรมของมนุษย์ที่เป็นเสมือนตัวแทนทางความคิดและประเพณีนิยม วัฒนธรรมของชาติต่าง ๆ รวมทั้งวัฒนธรรมไทยมีการ เคลื่อนไหวตลอดเวลา ไม่หยุดนิ่งอยู่กับที่ และเป็นวิถีชีวิตที่เคลื่อนไหวไปร่วมกับคนในสังคม การรักษาวัฒนธรรมไทยให้สืบต่อไปได้จะต้องเห็นถึงความสำคัญของวัฒนธรรมไทย</a:t>
            </a:r>
            <a:endParaRPr lang="ko-KR" altLang="en-US" sz="3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685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DF5919-3FDE-4BFB-B770-5F60DF0D79CB}"/>
              </a:ext>
            </a:extLst>
          </p:cNvPr>
          <p:cNvSpPr txBox="1"/>
          <p:nvPr/>
        </p:nvSpPr>
        <p:spPr>
          <a:xfrm>
            <a:off x="-1" y="5713283"/>
            <a:ext cx="12191857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dirty="0">
                <a:cs typeface="Arial" pitchFamily="34" charset="0"/>
              </a:rPr>
              <a:t>https://m.facebook.com/yoklerkporrorborislam/photos</a:t>
            </a:r>
            <a:endParaRPr lang="ko-KR" altLang="en-US" sz="1867" dirty="0">
              <a:cs typeface="Arial" pitchFamily="34" charset="0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66DF981-E142-4665-8290-2DB9E41FD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70" y="-99390"/>
            <a:ext cx="6609521" cy="55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02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6B0607-A929-4B7A-BC83-2BDB93754513}"/>
              </a:ext>
            </a:extLst>
          </p:cNvPr>
          <p:cNvSpPr/>
          <p:nvPr/>
        </p:nvSpPr>
        <p:spPr>
          <a:xfrm>
            <a:off x="248478" y="268357"/>
            <a:ext cx="11698357" cy="6311348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https://www.ksu.ac.th/2017/?option=Info&amp;type=2&amp;id=1974&amp;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E1A82F-9CB4-4B33-AACD-A2229E7C2CFE}"/>
              </a:ext>
            </a:extLst>
          </p:cNvPr>
          <p:cNvSpPr txBox="1"/>
          <p:nvPr/>
        </p:nvSpPr>
        <p:spPr>
          <a:xfrm>
            <a:off x="566531" y="1180805"/>
            <a:ext cx="11141766" cy="212365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altLang="ko-KR" sz="4400" b="1" dirty="0">
                <a:solidFill>
                  <a:srgbClr val="00206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1.วัฒนธรรมเป็นเครื่องสร้างระเบียบแก่สังคม </a:t>
            </a:r>
          </a:p>
          <a:p>
            <a:pPr algn="ctr"/>
            <a:r>
              <a:rPr lang="th-TH" altLang="ko-KR" sz="4400" b="1" dirty="0">
                <a:solidFill>
                  <a:schemeClr val="bg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วัฒนธรรมเป็นเครื่องกำหนดพฤติกรรมของสมาชิกในสังคม</a:t>
            </a:r>
          </a:p>
          <a:p>
            <a:pPr algn="ctr"/>
            <a:r>
              <a:rPr lang="th-TH" altLang="ko-KR" sz="4400" b="1" dirty="0">
                <a:solidFill>
                  <a:schemeClr val="bg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ให้มีระเบียบแบบแผนที่ชัดเจน 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DDA7AD4A-114E-4070-A6EC-6635D3096EE5}"/>
              </a:ext>
            </a:extLst>
          </p:cNvPr>
          <p:cNvSpPr txBox="1">
            <a:spLocks/>
          </p:cNvSpPr>
          <p:nvPr/>
        </p:nvSpPr>
        <p:spPr>
          <a:xfrm>
            <a:off x="2767698" y="470462"/>
            <a:ext cx="6375634" cy="4320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6000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ความสำคัญของวัฒนธรรม</a:t>
            </a:r>
            <a:endParaRPr lang="en-US" altLang="ko-KR" sz="8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C46D036-CC78-43B8-8AAD-06BFE639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17" y="3553538"/>
            <a:ext cx="8319053" cy="30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76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6B0607-A929-4B7A-BC83-2BDB93754513}"/>
              </a:ext>
            </a:extLst>
          </p:cNvPr>
          <p:cNvSpPr/>
          <p:nvPr/>
        </p:nvSpPr>
        <p:spPr>
          <a:xfrm>
            <a:off x="248478" y="268357"/>
            <a:ext cx="11698357" cy="6311348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DDA7AD4A-114E-4070-A6EC-6635D3096EE5}"/>
              </a:ext>
            </a:extLst>
          </p:cNvPr>
          <p:cNvSpPr txBox="1">
            <a:spLocks/>
          </p:cNvSpPr>
          <p:nvPr/>
        </p:nvSpPr>
        <p:spPr>
          <a:xfrm>
            <a:off x="2767698" y="470462"/>
            <a:ext cx="6375634" cy="4320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6000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ความสำคัญของวัฒนธรรม</a:t>
            </a:r>
            <a:endParaRPr lang="en-US" altLang="ko-KR" sz="8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CA0FB6B4-0BCF-4B05-A5D4-5032297D9B84}"/>
              </a:ext>
            </a:extLst>
          </p:cNvPr>
          <p:cNvSpPr txBox="1"/>
          <p:nvPr/>
        </p:nvSpPr>
        <p:spPr>
          <a:xfrm>
            <a:off x="245165" y="1104615"/>
            <a:ext cx="11698357" cy="14465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altLang="th-TH" sz="4400" b="1" dirty="0">
                <a:solidFill>
                  <a:srgbClr val="FFFF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2. วัฒนธรรมทำให้เกิดความเป็นเอกภาพ </a:t>
            </a:r>
          </a:p>
          <a:p>
            <a:pPr algn="ctr"/>
            <a:r>
              <a:rPr lang="th-TH" altLang="th-TH" sz="4400" b="1" dirty="0">
                <a:solidFill>
                  <a:schemeClr val="bg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สังคมที่มีวัฒนธรรมเดียวกันย่อมจะมีความรู้สึกผูกพันเป็นพวกเดียวกัน 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C3BEBE7-6B02-4FBA-84EC-7F170FFC9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29" y="2551165"/>
            <a:ext cx="10331428" cy="4241825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FBD60CB-3890-4601-8ED4-C3787D102CA3}"/>
              </a:ext>
            </a:extLst>
          </p:cNvPr>
          <p:cNvSpPr txBox="1"/>
          <p:nvPr/>
        </p:nvSpPr>
        <p:spPr>
          <a:xfrm>
            <a:off x="928629" y="2762891"/>
            <a:ext cx="60976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dirty="0">
                <a:solidFill>
                  <a:schemeClr val="bg1"/>
                </a:solidFill>
              </a:rPr>
              <a:t>https://en.wikipedia.org/wiki/Chinatown,_Bangkok</a:t>
            </a:r>
          </a:p>
        </p:txBody>
      </p:sp>
    </p:spTree>
    <p:extLst>
      <p:ext uri="{BB962C8B-B14F-4D97-AF65-F5344CB8AC3E}">
        <p14:creationId xmlns:p14="http://schemas.microsoft.com/office/powerpoint/2010/main" val="442537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591F05-A253-452B-AD75-D33FD1D3F573}"/>
              </a:ext>
            </a:extLst>
          </p:cNvPr>
          <p:cNvSpPr/>
          <p:nvPr/>
        </p:nvSpPr>
        <p:spPr>
          <a:xfrm>
            <a:off x="0" y="2902226"/>
            <a:ext cx="3955810" cy="4000181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388F3E-2992-4230-9F1D-052A3A873449}"/>
              </a:ext>
            </a:extLst>
          </p:cNvPr>
          <p:cNvSpPr txBox="1"/>
          <p:nvPr/>
        </p:nvSpPr>
        <p:spPr>
          <a:xfrm>
            <a:off x="0" y="3073474"/>
            <a:ext cx="39558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altLang="th-TH" sz="4000" b="1" dirty="0">
                <a:solidFill>
                  <a:srgbClr val="003399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3. วัฒนธรรมเป็นตัวกำหนดรูปแบบของสถาบัน เช่น รูปแบบของครอบครัว จะเห็นได้ว่า ลักษณะของครอบครัวแต่ละสังคมแตกต่างกันไป  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EEB2CDE5-4A6E-44FC-904D-52C780D9101A}"/>
              </a:ext>
            </a:extLst>
          </p:cNvPr>
          <p:cNvSpPr txBox="1">
            <a:spLocks/>
          </p:cNvSpPr>
          <p:nvPr/>
        </p:nvSpPr>
        <p:spPr>
          <a:xfrm>
            <a:off x="5257800" y="157012"/>
            <a:ext cx="7262191" cy="4320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6600" i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ความสำคัญของวัฒนธรรม</a:t>
            </a:r>
            <a:endParaRPr lang="en-US" altLang="ko-KR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8E9F6F0-810E-4A2F-9506-232D37522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810" y="924339"/>
            <a:ext cx="8236190" cy="5968129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B27800C-706E-4E68-BD89-CF3CEC524000}"/>
              </a:ext>
            </a:extLst>
          </p:cNvPr>
          <p:cNvSpPr txBox="1"/>
          <p:nvPr/>
        </p:nvSpPr>
        <p:spPr>
          <a:xfrm>
            <a:off x="8560904" y="6177187"/>
            <a:ext cx="32964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dirty="0">
                <a:solidFill>
                  <a:schemeClr val="bg1"/>
                </a:solidFill>
              </a:rPr>
              <a:t>https://www.mixmaya.com/1607500721</a:t>
            </a:r>
          </a:p>
        </p:txBody>
      </p:sp>
    </p:spTree>
    <p:extLst>
      <p:ext uri="{BB962C8B-B14F-4D97-AF65-F5344CB8AC3E}">
        <p14:creationId xmlns:p14="http://schemas.microsoft.com/office/powerpoint/2010/main" val="3432588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EEB2CDE5-4A6E-44FC-904D-52C780D9101A}"/>
              </a:ext>
            </a:extLst>
          </p:cNvPr>
          <p:cNvSpPr txBox="1">
            <a:spLocks/>
          </p:cNvSpPr>
          <p:nvPr/>
        </p:nvSpPr>
        <p:spPr>
          <a:xfrm>
            <a:off x="5198165" y="263705"/>
            <a:ext cx="6993835" cy="4320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6600" i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ความสำคัญของวัฒนธรรม</a:t>
            </a:r>
            <a:endParaRPr lang="en-US" altLang="ko-KR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535551E2-9364-4DBD-8A19-6E50C2FBCE13}"/>
              </a:ext>
            </a:extLst>
          </p:cNvPr>
          <p:cNvSpPr/>
          <p:nvPr/>
        </p:nvSpPr>
        <p:spPr>
          <a:xfrm>
            <a:off x="8236189" y="2902226"/>
            <a:ext cx="3955811" cy="4000181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C021A0-50F0-4E29-83FE-2366565D30B3}"/>
              </a:ext>
            </a:extLst>
          </p:cNvPr>
          <p:cNvSpPr txBox="1"/>
          <p:nvPr/>
        </p:nvSpPr>
        <p:spPr>
          <a:xfrm>
            <a:off x="8358771" y="3116755"/>
            <a:ext cx="37106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altLang="ko-KR" sz="4800" b="1" dirty="0">
                <a:solidFill>
                  <a:srgbClr val="003399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4. วัฒนธรรมเป็นเครื่องมือช่วยแก้ปัญหาและสนองความต้องการของมนุษย์ </a:t>
            </a:r>
            <a:endParaRPr lang="ko-KR" altLang="en-US" sz="4800" b="1" dirty="0">
              <a:solidFill>
                <a:srgbClr val="003399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34C60CD-D4A8-49E1-AE7C-35DEC579D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9139" cy="6248532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212C347-11ED-4D1C-8BB1-341D209DE2A3}"/>
              </a:ext>
            </a:extLst>
          </p:cNvPr>
          <p:cNvSpPr txBox="1"/>
          <p:nvPr/>
        </p:nvSpPr>
        <p:spPr>
          <a:xfrm>
            <a:off x="1085851" y="5879200"/>
            <a:ext cx="62069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</a:rPr>
              <a:t>https://hilight.kapook.com/view/51374</a:t>
            </a:r>
          </a:p>
        </p:txBody>
      </p:sp>
    </p:spTree>
    <p:extLst>
      <p:ext uri="{BB962C8B-B14F-4D97-AF65-F5344CB8AC3E}">
        <p14:creationId xmlns:p14="http://schemas.microsoft.com/office/powerpoint/2010/main" val="840679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B3D9BF0-1183-4AFA-A1D5-BBE021EFDB52}"/>
              </a:ext>
            </a:extLst>
          </p:cNvPr>
          <p:cNvSpPr/>
          <p:nvPr/>
        </p:nvSpPr>
        <p:spPr>
          <a:xfrm>
            <a:off x="0" y="0"/>
            <a:ext cx="6497515" cy="6858000"/>
          </a:xfrm>
          <a:prstGeom prst="homePlate">
            <a:avLst>
              <a:gd name="adj" fmla="val 29026"/>
            </a:avLst>
          </a:prstGeom>
          <a:solidFill>
            <a:srgbClr val="E30DB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A64A21-5C61-4144-91D2-1959B272183C}"/>
              </a:ext>
            </a:extLst>
          </p:cNvPr>
          <p:cNvSpPr txBox="1"/>
          <p:nvPr/>
        </p:nvSpPr>
        <p:spPr>
          <a:xfrm>
            <a:off x="337545" y="1918468"/>
            <a:ext cx="5297941" cy="39087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th-TH" sz="5400" b="1" dirty="0">
                <a:solidFill>
                  <a:schemeClr val="bg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5. วัฒนธรรมช่วยให้ประเทศชาติเจริญก้าวหน้า </a:t>
            </a:r>
          </a:p>
          <a:p>
            <a:r>
              <a:rPr lang="th-TH" altLang="th-TH" sz="5400" b="1" dirty="0">
                <a:solidFill>
                  <a:schemeClr val="bg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สังคมใดมีวัฒนธรรม</a:t>
            </a:r>
          </a:p>
          <a:p>
            <a:r>
              <a:rPr lang="th-TH" altLang="th-TH" sz="5400" b="1" dirty="0">
                <a:solidFill>
                  <a:schemeClr val="bg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ที่ดีงามเหมาะสม </a:t>
            </a:r>
          </a:p>
          <a:p>
            <a:endParaRPr lang="ko-KR" altLang="en-US" sz="3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A162F5EC-35E9-4530-AB38-35B1C49FCBA0}"/>
              </a:ext>
            </a:extLst>
          </p:cNvPr>
          <p:cNvSpPr txBox="1">
            <a:spLocks/>
          </p:cNvSpPr>
          <p:nvPr/>
        </p:nvSpPr>
        <p:spPr>
          <a:xfrm>
            <a:off x="5816366" y="403922"/>
            <a:ext cx="6375634" cy="4320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6000" i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ความสำคัญของวัฒนธรรม</a:t>
            </a:r>
            <a:endParaRPr lang="en-US" altLang="ko-KR" sz="8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E925217-2873-4229-B170-63FE2138A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4" y="1590262"/>
            <a:ext cx="5463594" cy="5102356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B2C9A2D-AB0A-408D-A2C9-4E989EB64478}"/>
              </a:ext>
            </a:extLst>
          </p:cNvPr>
          <p:cNvSpPr txBox="1"/>
          <p:nvPr/>
        </p:nvSpPr>
        <p:spPr>
          <a:xfrm>
            <a:off x="8694447" y="6354063"/>
            <a:ext cx="38286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dirty="0"/>
              <a:t>https://www.kroobannok.com/68022</a:t>
            </a:r>
          </a:p>
        </p:txBody>
      </p:sp>
    </p:spTree>
    <p:extLst>
      <p:ext uri="{BB962C8B-B14F-4D97-AF65-F5344CB8AC3E}">
        <p14:creationId xmlns:p14="http://schemas.microsoft.com/office/powerpoint/2010/main" val="2366296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B3D9BF0-1183-4AFA-A1D5-BBE021EFDB52}"/>
              </a:ext>
            </a:extLst>
          </p:cNvPr>
          <p:cNvSpPr/>
          <p:nvPr/>
        </p:nvSpPr>
        <p:spPr>
          <a:xfrm>
            <a:off x="0" y="0"/>
            <a:ext cx="6497515" cy="6858000"/>
          </a:xfrm>
          <a:prstGeom prst="homePlate">
            <a:avLst>
              <a:gd name="adj" fmla="val 29026"/>
            </a:avLst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A64A21-5C61-4144-91D2-1959B272183C}"/>
              </a:ext>
            </a:extLst>
          </p:cNvPr>
          <p:cNvSpPr txBox="1"/>
          <p:nvPr/>
        </p:nvSpPr>
        <p:spPr>
          <a:xfrm>
            <a:off x="148705" y="1455929"/>
            <a:ext cx="5059400" cy="41549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4400" b="1" dirty="0">
                <a:solidFill>
                  <a:schemeClr val="bg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6. วัฒนธรรมเป็นเครื่องแสดงเอกลักษณ์ของชาติ เอกลักษณ์ หมายถึง ลักษณะพิเศษ หรือลักษณะเด่นของบุคคลหรือของสังคมที่แสดงว่าสังคมหนึ่งแตกต่างไปจากอีกสังคมหนึ่ง</a:t>
            </a:r>
            <a:endParaRPr lang="ko-KR" altLang="en-US" sz="4400" b="1" dirty="0">
              <a:solidFill>
                <a:schemeClr val="bg1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A162F5EC-35E9-4530-AB38-35B1C49FCBA0}"/>
              </a:ext>
            </a:extLst>
          </p:cNvPr>
          <p:cNvSpPr txBox="1">
            <a:spLocks/>
          </p:cNvSpPr>
          <p:nvPr/>
        </p:nvSpPr>
        <p:spPr>
          <a:xfrm>
            <a:off x="5816366" y="403922"/>
            <a:ext cx="6375634" cy="4320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6000" i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ความสำคัญของวัฒนธรรม</a:t>
            </a:r>
            <a:endParaRPr lang="en-US" altLang="ko-KR" sz="8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6D4AF30-1856-46C0-B57D-88CE6874F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220" y="1571624"/>
            <a:ext cx="5397074" cy="3914775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FB01E02-259C-4975-BC3B-F637974E5F0C}"/>
              </a:ext>
            </a:extLst>
          </p:cNvPr>
          <p:cNvSpPr txBox="1"/>
          <p:nvPr/>
        </p:nvSpPr>
        <p:spPr>
          <a:xfrm>
            <a:off x="7123681" y="1571626"/>
            <a:ext cx="46343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dirty="0">
                <a:solidFill>
                  <a:schemeClr val="bg1"/>
                </a:solidFill>
              </a:rPr>
              <a:t>https://www.bangkokbiznews.com/news/detail/646925</a:t>
            </a:r>
          </a:p>
        </p:txBody>
      </p:sp>
    </p:spTree>
    <p:extLst>
      <p:ext uri="{BB962C8B-B14F-4D97-AF65-F5344CB8AC3E}">
        <p14:creationId xmlns:p14="http://schemas.microsoft.com/office/powerpoint/2010/main" val="1703187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>
            <a:extLst>
              <a:ext uri="{FF2B5EF4-FFF2-40B4-BE49-F238E27FC236}">
                <a16:creationId xmlns:a16="http://schemas.microsoft.com/office/drawing/2014/main" id="{CCC275F9-30EB-47D5-812C-AC715133C6E9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-111813" y="828789"/>
            <a:ext cx="11412605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715963" algn="thai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ชนชาติไทยมีวัฒนธรรมเป็นของตนเองมาตั้งแต่ก่อนสมัยสุโขทัยซึ่งแสดงถึงความเป็นชนชาติ ที่มีความรัก ความสามัคคี และความสุขสงบ อย่างไรก็ตาม </a:t>
            </a:r>
            <a:r>
              <a:rPr kumimoji="0" lang="th-TH" altLang="th-TH" sz="2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วัฒนธรรมไทยก็มีลักษณะแบบผสมผสาน </a:t>
            </a:r>
            <a:r>
              <a:rPr kumimoji="0" lang="th-TH" altLang="th-TH" sz="2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โดยมีวัฒนธรรมดั้งเดิมเป็นของตนเองและรับวัฒนธรรมอื่นจากภายนอกที่ได้ติดต่อสัมพันธ์กันมา ผสมผสานกันเพื่อให้เกิดประโยชน์ต่อส่วนรวม โดยเฉพาะวัฒนธรรมอินเดีย วัฒนธรรมจีน และวัฒนธรรมตะวันตก จนกลายเป็นวัฒนธรรมไทยที่มีความเป็นเอกลักษณ์ของตนเอง</a:t>
            </a:r>
            <a:r>
              <a:rPr kumimoji="0" lang="th-TH" altLang="th-TH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 </a:t>
            </a: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1DA267D7-4112-435D-8E89-8A0CE4CAFE85}"/>
              </a:ext>
            </a:extLst>
          </p:cNvPr>
          <p:cNvSpPr txBox="1"/>
          <p:nvPr/>
        </p:nvSpPr>
        <p:spPr>
          <a:xfrm>
            <a:off x="0" y="-2208"/>
            <a:ext cx="11300792" cy="830997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pPr algn="ctr"/>
            <a:r>
              <a:rPr lang="th-TH" alt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ลักษณะของวัฒนธรรมไทย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28BCC12-DAB4-4280-95B3-78D569222801}"/>
              </a:ext>
            </a:extLst>
          </p:cNvPr>
          <p:cNvSpPr txBox="1">
            <a:spLocks/>
          </p:cNvSpPr>
          <p:nvPr/>
        </p:nvSpPr>
        <p:spPr>
          <a:xfrm rot="5400000">
            <a:off x="8317020" y="2981565"/>
            <a:ext cx="6858753" cy="891208"/>
          </a:xfrm>
          <a:prstGeom prst="rect">
            <a:avLst/>
          </a:prstGeom>
          <a:solidFill>
            <a:srgbClr val="00B050">
              <a:alpha val="70000"/>
            </a:srgbClr>
          </a:solidFill>
        </p:spPr>
        <p:txBody>
          <a:bodyPr anchor="ctr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EucrosiaUPC" panose="02020603050405020304" pitchFamily="18" charset="-34"/>
              </a:rPr>
              <a:t>วัฒนธรรมไทย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EucrosiaUPC" panose="02020603050405020304" pitchFamily="18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B839FAC-135E-4E2C-85A2-D1E59FA97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1561"/>
            <a:ext cx="11300792" cy="433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91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1DA267D7-4112-435D-8E89-8A0CE4CAFE85}"/>
              </a:ext>
            </a:extLst>
          </p:cNvPr>
          <p:cNvSpPr txBox="1"/>
          <p:nvPr/>
        </p:nvSpPr>
        <p:spPr>
          <a:xfrm>
            <a:off x="206235" y="239350"/>
            <a:ext cx="6373470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1. วัฒนธรรมทางภาษาและวรรณคดี </a:t>
            </a:r>
            <a:r>
              <a:rPr lang="th-TH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หมายถึง วัฒนธรรมทางภาษาพูดและภาษาเขียน ภาษาถ้อยคำเป็นสิ่งที่มนุษย์ประดิษฐ์ขึ้นมาใช้กว่า 2,000 ปี ได้ถูกจัดระบบเป็นภาษาพูด เพื่อใช้ เป็นสื่อกลางของการถ่ายทอดความคิด ความรู้สึก ค่านิยม ความเชื่อ และวัฒนธรรมของกลุ่มชน เป็นเวลายาวนาน ต่อมาภาษาถ้อยคำจึงมีรูปแบบของภาษาเขียนเกิดขึ้น โดยเริ่มจากภาษาภาพ ภาษาอักษร จนกลายเป็นภาษาเขียนของชนชาติใหญ่ ๆ ของโลก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B979606-9E82-4540-A858-4250508CCBF3}"/>
              </a:ext>
            </a:extLst>
          </p:cNvPr>
          <p:cNvSpPr txBox="1">
            <a:spLocks/>
          </p:cNvSpPr>
          <p:nvPr/>
        </p:nvSpPr>
        <p:spPr>
          <a:xfrm rot="5400000">
            <a:off x="8317020" y="2981565"/>
            <a:ext cx="6858753" cy="891208"/>
          </a:xfrm>
          <a:prstGeom prst="rect">
            <a:avLst/>
          </a:prstGeom>
          <a:solidFill>
            <a:srgbClr val="00B050">
              <a:alpha val="70000"/>
            </a:srgbClr>
          </a:solidFill>
        </p:spPr>
        <p:txBody>
          <a:bodyPr anchor="ctr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EucrosiaUPC" panose="02020603050405020304" pitchFamily="18" charset="-34"/>
              </a:rPr>
              <a:t>วัฒนธรรมไทย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EucrosiaUPC" panose="02020603050405020304" pitchFamily="18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12D2A90-093E-4327-BB9A-0583FEBE9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62" y="-2209"/>
            <a:ext cx="4681330" cy="6581755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0397BAF5-D4D6-4CC7-A186-3EBCEC1F6970}"/>
              </a:ext>
            </a:extLst>
          </p:cNvPr>
          <p:cNvSpPr txBox="1"/>
          <p:nvPr/>
        </p:nvSpPr>
        <p:spPr>
          <a:xfrm>
            <a:off x="6619461" y="6561123"/>
            <a:ext cx="4681331" cy="276999"/>
          </a:xfrm>
          <a:prstGeom prst="rect">
            <a:avLst/>
          </a:prstGeom>
          <a:solidFill>
            <a:srgbClr val="F335CF"/>
          </a:solidFill>
        </p:spPr>
        <p:txBody>
          <a:bodyPr wrap="square">
            <a:spAutoFit/>
          </a:bodyPr>
          <a:lstStyle/>
          <a:p>
            <a:r>
              <a:rPr lang="th-TH" sz="1200" dirty="0"/>
              <a:t>https://www.holidify.com/pages/oldest-languages-of-world-365.html</a:t>
            </a:r>
          </a:p>
        </p:txBody>
      </p:sp>
    </p:spTree>
    <p:extLst>
      <p:ext uri="{BB962C8B-B14F-4D97-AF65-F5344CB8AC3E}">
        <p14:creationId xmlns:p14="http://schemas.microsoft.com/office/powerpoint/2010/main" val="2929959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B078BF-BB55-45F1-98EB-D3C28236B939}"/>
              </a:ext>
            </a:extLst>
          </p:cNvPr>
          <p:cNvSpPr txBox="1">
            <a:spLocks/>
          </p:cNvSpPr>
          <p:nvPr/>
        </p:nvSpPr>
        <p:spPr>
          <a:xfrm rot="5400000">
            <a:off x="-2701647" y="2701646"/>
            <a:ext cx="6858753" cy="1455460"/>
          </a:xfrm>
          <a:prstGeom prst="rect">
            <a:avLst/>
          </a:prstGeom>
          <a:solidFill>
            <a:srgbClr val="002060">
              <a:alpha val="70000"/>
            </a:srgbClr>
          </a:solidFill>
        </p:spPr>
        <p:txBody>
          <a:bodyPr anchor="ctr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EucrosiaUPC" panose="02020603050405020304" pitchFamily="18" charset="-34"/>
              </a:rPr>
              <a:t>ความหมายของ</a:t>
            </a:r>
            <a:r>
              <a:rPr lang="th-TH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ea typeface="Calibri" panose="020F0502020204030204" pitchFamily="34" charset="0"/>
                <a:cs typeface="EucrosiaUPC" panose="02020603050405020304" pitchFamily="18" charset="-34"/>
              </a:rPr>
              <a:t>สัมมนา</a:t>
            </a:r>
            <a:endParaRPr lang="th-TH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EucrosiaUPC" panose="02020603050405020304" pitchFamily="18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6A7253-75A4-4FAB-BD06-898F96217A3B}"/>
              </a:ext>
            </a:extLst>
          </p:cNvPr>
          <p:cNvSpPr txBox="1"/>
          <p:nvPr/>
        </p:nvSpPr>
        <p:spPr>
          <a:xfrm>
            <a:off x="1455460" y="0"/>
            <a:ext cx="10736540" cy="2492990"/>
          </a:xfrm>
          <a:prstGeom prst="rect">
            <a:avLst/>
          </a:prstGeom>
          <a:solidFill>
            <a:schemeClr val="bg2">
              <a:alpha val="83000"/>
            </a:schemeClr>
          </a:solidFill>
        </p:spPr>
        <p:txBody>
          <a:bodyPr wrap="square">
            <a:spAutoFit/>
          </a:bodyPr>
          <a:lstStyle/>
          <a:p>
            <a:r>
              <a:rPr lang="th-TH" sz="48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EucrosiaUPC" panose="02020603050405020304" pitchFamily="18" charset="-34"/>
              </a:rPr>
              <a:t>ราชบัณฑิตยสถาน</a:t>
            </a:r>
          </a:p>
          <a:p>
            <a:r>
              <a:rPr lang="th-T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ea typeface="Calibri" panose="020F0502020204030204" pitchFamily="34" charset="0"/>
                <a:cs typeface="EucrosiaUPC" panose="02020603050405020304" pitchFamily="18" charset="-34"/>
              </a:rPr>
              <a:t>การสัมมนา </a:t>
            </a:r>
            <a:r>
              <a:rPr lang="th-TH" sz="3600" dirty="0">
                <a:solidFill>
                  <a:srgbClr val="0000FF"/>
                </a:solidFill>
                <a:effectLst/>
                <a:latin typeface="EucrosiaUPC" panose="02020603050405020304" pitchFamily="18" charset="-34"/>
                <a:ea typeface="Calibri" panose="020F0502020204030204" pitchFamily="34" charset="0"/>
                <a:cs typeface="EucrosiaUPC" panose="02020603050405020304" pitchFamily="18" charset="-34"/>
              </a:rPr>
              <a:t>หมายถึง การประชุมเพื่อแลกเปลี่ยนความรู้และความคิดเห็นเพื่อหาข้อสรุปในเรื่องใดเรื่องหนึ่ง ผลของการสัมมนาถือว่าเป็นเพียงข้อเสนอแนะ </a:t>
            </a:r>
          </a:p>
          <a:p>
            <a:r>
              <a:rPr lang="th-TH" sz="3600" dirty="0">
                <a:solidFill>
                  <a:srgbClr val="0000FF"/>
                </a:solidFill>
                <a:effectLst/>
                <a:latin typeface="EucrosiaUPC" panose="02020603050405020304" pitchFamily="18" charset="-34"/>
                <a:ea typeface="Calibri" panose="020F0502020204030204" pitchFamily="34" charset="0"/>
                <a:cs typeface="EucrosiaUPC" panose="02020603050405020304" pitchFamily="18" charset="-34"/>
              </a:rPr>
              <a:t>ผู้เกี่ยวข้องจะนำไปปฏิบัติตามหรือไม่ก็ได้</a:t>
            </a:r>
            <a:endParaRPr lang="en-US" sz="4800" b="1" dirty="0">
              <a:solidFill>
                <a:srgbClr val="0000FF"/>
              </a:solidFill>
              <a:effectLst/>
              <a:latin typeface="EucrosiaUPC" panose="02020603050405020304" pitchFamily="18" charset="-34"/>
              <a:ea typeface="Calibri" panose="020F0502020204030204" pitchFamily="34" charset="0"/>
              <a:cs typeface="EucrosiaUPC" panose="02020603050405020304" pitchFamily="18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4149BB-6454-421B-B872-1E3FB3105AC7}"/>
              </a:ext>
            </a:extLst>
          </p:cNvPr>
          <p:cNvSpPr txBox="1"/>
          <p:nvPr/>
        </p:nvSpPr>
        <p:spPr>
          <a:xfrm>
            <a:off x="1455460" y="2490657"/>
            <a:ext cx="10736540" cy="2185214"/>
          </a:xfrm>
          <a:prstGeom prst="rect">
            <a:avLst/>
          </a:prstGeom>
          <a:solidFill>
            <a:schemeClr val="bg2">
              <a:alpha val="83000"/>
            </a:schemeClr>
          </a:solidFill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rgbClr val="002060"/>
                </a:solidFill>
                <a:ea typeface="Calibri" panose="020F0502020204030204" pitchFamily="34" charset="0"/>
                <a:cs typeface="EucrosiaUPC" panose="02020603050405020304" pitchFamily="18" charset="-34"/>
              </a:rPr>
              <a:t>นักวิชาการท่านอื่นๆ</a:t>
            </a:r>
            <a:endParaRPr lang="th-TH" sz="4000" b="1" dirty="0">
              <a:solidFill>
                <a:srgbClr val="002060"/>
              </a:solidFill>
              <a:effectLst/>
              <a:ea typeface="Calibri" panose="020F0502020204030204" pitchFamily="34" charset="0"/>
              <a:cs typeface="EucrosiaUPC" panose="02020603050405020304" pitchFamily="18" charset="-34"/>
            </a:endParaRPr>
          </a:p>
          <a:p>
            <a:pPr marL="347663" indent="-347663">
              <a:buFont typeface="Wingdings" panose="05000000000000000000" pitchFamily="2" charset="2"/>
              <a:buChar char="Ø"/>
            </a:pPr>
            <a:r>
              <a:rPr lang="th-TH" sz="24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EucrosiaUPC" panose="02020603050405020304" pitchFamily="18" charset="-34"/>
              </a:rPr>
              <a:t>การสัมมนาเป็นการประชุมของผู้ที่ปฏิบัติงานอย่างเดียวกันหรือคล้ายกันแล้วพบปัญหาที่เหมือน ๆ กัน เพื่อร่วมกันแสดงความคิดเห็น หาแนวทางปฏิบัติในการปัญหา </a:t>
            </a:r>
          </a:p>
          <a:p>
            <a:pPr marL="347663" indent="-347663">
              <a:buFont typeface="Wingdings" panose="05000000000000000000" pitchFamily="2" charset="2"/>
              <a:buChar char="Ø"/>
            </a:pPr>
            <a:r>
              <a:rPr lang="th-TH" sz="24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EucrosiaUPC" panose="02020603050405020304" pitchFamily="18" charset="-34"/>
              </a:rPr>
              <a:t>ทุกคนที่ไปร่วมการสัมมนาต้องช่วยกัน พูด ช่วยกันแสดงความคิดเห็น ปกติจะบรรยายให้ความรู้พื้นฐานก่อนแล้วจึงบรรยายให้ความรู้พื้นฐานก่อนแล้วแบ่งกลุ่มย่อย</a:t>
            </a:r>
            <a:endParaRPr lang="en-US" sz="2100" b="1" dirty="0">
              <a:solidFill>
                <a:srgbClr val="0000FF"/>
              </a:solidFill>
              <a:effectLst/>
              <a:latin typeface="EucrosiaUPC" panose="02020603050405020304" pitchFamily="18" charset="-34"/>
              <a:ea typeface="Calibri" panose="020F0502020204030204" pitchFamily="34" charset="0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99181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1DA267D7-4112-435D-8E89-8A0CE4CAFE85}"/>
              </a:ext>
            </a:extLst>
          </p:cNvPr>
          <p:cNvSpPr txBox="1"/>
          <p:nvPr/>
        </p:nvSpPr>
        <p:spPr>
          <a:xfrm>
            <a:off x="198782" y="0"/>
            <a:ext cx="11022496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2. วัฒนธรรมทางวัตถุ </a:t>
            </a:r>
          </a:p>
          <a:p>
            <a:pPr algn="thaiDist"/>
            <a:r>
              <a:rPr lang="th-TH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วัฒนธรรมทางวัตถุเป็นเรื่องของความสุขกาย เพื่อให้อยู่ดีกินดีมีความ สะดวกสบายในการครองชีพ วัฒนธรรมประเภทนี้ ได้แก่ สิ่งจำเป็นเบื้องต้นในชีวิต 4 อย่าง คือ อาหาร ที่อยู่อาศัย เครื่องนุ่งห่ม และยารักษาโรค รวมทั้งสิ่ง อื่น ๆ เช่น เครื่องมือเครื่องใช้ในการดำรงชีวิต หรือ ในกิจการต่าง ๆ ของมนุษย์ (หัตถกรรมพื้นบ้าน) ตลอดจนเครื่องมือป้องกันตัว เช่น อาวุธยุทโธปกรณ์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B8E827D-705D-412C-8DE0-113E3FE32935}"/>
              </a:ext>
            </a:extLst>
          </p:cNvPr>
          <p:cNvSpPr txBox="1">
            <a:spLocks/>
          </p:cNvSpPr>
          <p:nvPr/>
        </p:nvSpPr>
        <p:spPr>
          <a:xfrm rot="5400000">
            <a:off x="8317020" y="2981565"/>
            <a:ext cx="6858753" cy="891208"/>
          </a:xfrm>
          <a:prstGeom prst="rect">
            <a:avLst/>
          </a:prstGeom>
          <a:solidFill>
            <a:srgbClr val="00B050">
              <a:alpha val="70000"/>
            </a:srgbClr>
          </a:solidFill>
        </p:spPr>
        <p:txBody>
          <a:bodyPr anchor="ctr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EucrosiaUPC" panose="02020603050405020304" pitchFamily="18" charset="-34"/>
              </a:rPr>
              <a:t>วัฒนธรรมไทย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EucrosiaUPC" panose="02020603050405020304" pitchFamily="18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DC7D510-5C2B-448B-B6F5-8E99FDB54F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r="3898"/>
          <a:stretch/>
        </p:blipFill>
        <p:spPr>
          <a:xfrm>
            <a:off x="-1" y="2554357"/>
            <a:ext cx="11300793" cy="4302189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0F2043B6-1558-4CE1-BA4A-11F273732263}"/>
              </a:ext>
            </a:extLst>
          </p:cNvPr>
          <p:cNvSpPr txBox="1"/>
          <p:nvPr/>
        </p:nvSpPr>
        <p:spPr>
          <a:xfrm>
            <a:off x="2264468" y="6581001"/>
            <a:ext cx="63212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200" dirty="0"/>
              <a:t>https://www.krupatom.com/education_330</a:t>
            </a:r>
          </a:p>
        </p:txBody>
      </p:sp>
    </p:spTree>
    <p:extLst>
      <p:ext uri="{BB962C8B-B14F-4D97-AF65-F5344CB8AC3E}">
        <p14:creationId xmlns:p14="http://schemas.microsoft.com/office/powerpoint/2010/main" val="1444341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AC9D9FE4-9571-46ED-93A7-90070EF39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7074"/>
            <a:ext cx="11300792" cy="3930926"/>
          </a:xfrm>
          <a:prstGeom prst="rect">
            <a:avLst/>
          </a:prstGeom>
        </p:spPr>
      </p:pic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1DA267D7-4112-435D-8E89-8A0CE4CAFE85}"/>
              </a:ext>
            </a:extLst>
          </p:cNvPr>
          <p:cNvSpPr txBox="1"/>
          <p:nvPr/>
        </p:nvSpPr>
        <p:spPr>
          <a:xfrm>
            <a:off x="156540" y="767233"/>
            <a:ext cx="1105479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เป็นสิ่งยึดเหนี่ยวที่ทำให้ปัญญาและจิตใจของมนุษย์มีความเจริญงอกงาม อันได้แก่ ศาสนาอาหารเป็นวัฒนธรรมทางวัตถุ เกี่ยวข้องกับสุขภาพทางกายของเราที่ ศีลธรรม จริยธรรม รวมถึงศิลปะ วรรณคดี กฎหมาย และ ระเบียบประเพณี ซึ่งสิ่งเหล่านี้จะช่วยส่งเสริมความรู้ทางจิตใจให้ เกิดความเจริญและพบกับความสุข</a:t>
            </a:r>
          </a:p>
          <a:p>
            <a:pPr algn="thaiDist"/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algn="thaiDist"/>
            <a:r>
              <a:rPr lang="th-T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1) ศาสนา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หมายถึง ลัทธิความเชื่อของมนุษย์ ซึ่งมีคำสอนและพิธีกรรมที่กระทำตามคำสอนในความเชื่อนั้น ๆ ส่วนใหญ่แล้วลัทธิความเชื่อและคำสอนของศาสนาจะเป็นแนวทาง ให้ปฏิบัติเพื่อความผาสุกของสังคมมนุษย์ สำหรับเหตุผลสำคัญของความจำเป็นที่มนุษย์ต้องมีศาสนาประกอบด้วย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F45AA3F-A2D5-4CC0-82F4-098015AB51AB}"/>
              </a:ext>
            </a:extLst>
          </p:cNvPr>
          <p:cNvSpPr txBox="1">
            <a:spLocks/>
          </p:cNvSpPr>
          <p:nvPr/>
        </p:nvSpPr>
        <p:spPr>
          <a:xfrm rot="5400000">
            <a:off x="8317020" y="2981565"/>
            <a:ext cx="6858753" cy="891208"/>
          </a:xfrm>
          <a:prstGeom prst="rect">
            <a:avLst/>
          </a:prstGeom>
          <a:solidFill>
            <a:srgbClr val="00B050">
              <a:alpha val="70000"/>
            </a:srgbClr>
          </a:solidFill>
        </p:spPr>
        <p:txBody>
          <a:bodyPr anchor="ctr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EucrosiaUPC" panose="02020603050405020304" pitchFamily="18" charset="-34"/>
              </a:rPr>
              <a:t>วัฒนธรรมไทย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EucrosiaUPC" panose="02020603050405020304" pitchFamily="18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5A12A17B-A205-4A58-9236-FD176DD32F48}"/>
              </a:ext>
            </a:extLst>
          </p:cNvPr>
          <p:cNvSpPr txBox="1"/>
          <p:nvPr/>
        </p:nvSpPr>
        <p:spPr>
          <a:xfrm>
            <a:off x="156540" y="-2208"/>
            <a:ext cx="62765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3. วัฒนธรรมทางจิตใจ </a:t>
            </a:r>
            <a:endParaRPr lang="th-TH" sz="4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9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1DA267D7-4112-435D-8E89-8A0CE4CAFE85}"/>
              </a:ext>
            </a:extLst>
          </p:cNvPr>
          <p:cNvSpPr txBox="1"/>
          <p:nvPr/>
        </p:nvSpPr>
        <p:spPr>
          <a:xfrm>
            <a:off x="245992" y="18047"/>
            <a:ext cx="110548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2) ศีลธรรม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มาจากคำว่า ศีล รวมกับคำว่า ธรรม โดยทั่วไป ศีล หมายถึง การเว้นสิ่งที่ควรเว้น ศีล เป็นเรื่องเกี่ยวกับการฝึกฝนกายและวาจาให้เรียบร้อย ในทางพระพุทธศาสนามี ศีล 5 และศีล 8 สำหรับคฤหัสถ์ ศีล 10 สำหรับสามเณร และศีล 227 สำหรับพระภิกษุ ส่วนธรรม หมายถึง การประพฤติปฏิบัติในสิ่งที่ควรประพฤติปฏิบัติ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F45AA3F-A2D5-4CC0-82F4-098015AB51AB}"/>
              </a:ext>
            </a:extLst>
          </p:cNvPr>
          <p:cNvSpPr txBox="1">
            <a:spLocks/>
          </p:cNvSpPr>
          <p:nvPr/>
        </p:nvSpPr>
        <p:spPr>
          <a:xfrm rot="5400000">
            <a:off x="8317020" y="2981565"/>
            <a:ext cx="6858753" cy="891208"/>
          </a:xfrm>
          <a:prstGeom prst="rect">
            <a:avLst/>
          </a:prstGeom>
          <a:solidFill>
            <a:srgbClr val="00B050">
              <a:alpha val="70000"/>
            </a:srgbClr>
          </a:solidFill>
        </p:spPr>
        <p:txBody>
          <a:bodyPr anchor="ctr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EucrosiaUPC" panose="02020603050405020304" pitchFamily="18" charset="-34"/>
              </a:rPr>
              <a:t>วัฒนธรรมไทย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EucrosiaUPC" panose="02020603050405020304" pitchFamily="18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76C87EF-4B1C-42A7-A298-7D69C92B24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t="10092" r="5605" b="10478"/>
          <a:stretch/>
        </p:blipFill>
        <p:spPr>
          <a:xfrm>
            <a:off x="0" y="2792896"/>
            <a:ext cx="11300792" cy="4047057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5E2C0FD0-C895-422F-A331-70732AAEBBA2}"/>
              </a:ext>
            </a:extLst>
          </p:cNvPr>
          <p:cNvSpPr txBox="1"/>
          <p:nvPr/>
        </p:nvSpPr>
        <p:spPr>
          <a:xfrm>
            <a:off x="8234569" y="2792896"/>
            <a:ext cx="3411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bg1"/>
                </a:solidFill>
              </a:rPr>
              <a:t>https://watchakdaeng.com/</a:t>
            </a:r>
          </a:p>
        </p:txBody>
      </p:sp>
    </p:spTree>
    <p:extLst>
      <p:ext uri="{BB962C8B-B14F-4D97-AF65-F5344CB8AC3E}">
        <p14:creationId xmlns:p14="http://schemas.microsoft.com/office/powerpoint/2010/main" val="323122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1DA267D7-4112-435D-8E89-8A0CE4CAFE85}"/>
              </a:ext>
            </a:extLst>
          </p:cNvPr>
          <p:cNvSpPr txBox="1"/>
          <p:nvPr/>
        </p:nvSpPr>
        <p:spPr>
          <a:xfrm>
            <a:off x="275810" y="108538"/>
            <a:ext cx="5021747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3) คติธรรม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หมายถึง ธรรมที่เป็นแบบอย่างคติธรรมเป็นวัฒนธรรมที่เกี่ยวกับหลักในการดำเนินชีวิต เช่น หลักในการปฏิบัติตนของบุตรต่อบิดามารดา หลักการปฏิบัติหน้าที่ระหว่าง สามีกับภรรยา ผู้บังคับบัญชากับผู้ใต้บังคับบัญชา วัฒนธรรมทางคติธรรมส่วนใหญ่ได้มาจาก หลักธรรมทางศาสนาซึ่งเป็นแนวความคิดที่เกี่ยวข้องกับจิตใจ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512E747-F386-47FF-AA5A-8704BFD0155F}"/>
              </a:ext>
            </a:extLst>
          </p:cNvPr>
          <p:cNvSpPr txBox="1">
            <a:spLocks/>
          </p:cNvSpPr>
          <p:nvPr/>
        </p:nvSpPr>
        <p:spPr>
          <a:xfrm rot="5400000">
            <a:off x="8317020" y="2981565"/>
            <a:ext cx="6858753" cy="891208"/>
          </a:xfrm>
          <a:prstGeom prst="rect">
            <a:avLst/>
          </a:prstGeom>
          <a:solidFill>
            <a:srgbClr val="00B050">
              <a:alpha val="70000"/>
            </a:srgbClr>
          </a:solidFill>
        </p:spPr>
        <p:txBody>
          <a:bodyPr anchor="ctr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EucrosiaUPC" panose="02020603050405020304" pitchFamily="18" charset="-34"/>
              </a:rPr>
              <a:t>วัฒนธรรมไทย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EucrosiaUPC" panose="02020603050405020304" pitchFamily="18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7C5A982-FC7E-4858-9D6A-D7EF82C56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08" y="-2208"/>
            <a:ext cx="5913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95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1DA267D7-4112-435D-8E89-8A0CE4CAFE85}"/>
              </a:ext>
            </a:extLst>
          </p:cNvPr>
          <p:cNvSpPr txBox="1"/>
          <p:nvPr/>
        </p:nvSpPr>
        <p:spPr>
          <a:xfrm>
            <a:off x="0" y="2579906"/>
            <a:ext cx="7104821" cy="4278094"/>
          </a:xfrm>
          <a:prstGeom prst="rect">
            <a:avLst/>
          </a:prstGeom>
          <a:solidFill>
            <a:schemeClr val="tx2">
              <a:lumMod val="20000"/>
              <a:lumOff val="80000"/>
              <a:alpha val="76000"/>
            </a:schemeClr>
          </a:solidFill>
        </p:spPr>
        <p:txBody>
          <a:bodyPr wrap="square">
            <a:spAutoFit/>
          </a:bodyPr>
          <a:lstStyle/>
          <a:p>
            <a:endParaRPr lang="th-TH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r>
              <a:rPr lang="th-TH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1) จารีตประเพณี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หมายถึง ประเพณีที่ บรรพชนได้ถือปฏิบัติกันมาแต่อดีตกาล ถ้าใครฝ่าฝืน ไม่ปฏิบัติตามถือว่าเป็นความผิดส่วนใหญ่ เป็น</a:t>
            </a:r>
            <a:r>
              <a:rPr lang="th-TH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หลักศีลธรรมที่สังคม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ถือว่ามีคุณค่าแก่ส่วนรวม ผู้ที่ฝ่าฝืนจะถูกสังคมลงโทษ เช่น บุตรธิดาต้องมีความกตัญญูต่อบิดามารดาเมื่อท่านแก่ชรา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51CDE37-9057-4AF1-8851-8246C34854F2}"/>
              </a:ext>
            </a:extLst>
          </p:cNvPr>
          <p:cNvSpPr txBox="1">
            <a:spLocks/>
          </p:cNvSpPr>
          <p:nvPr/>
        </p:nvSpPr>
        <p:spPr>
          <a:xfrm rot="5400000">
            <a:off x="8317020" y="2981565"/>
            <a:ext cx="6858753" cy="891208"/>
          </a:xfrm>
          <a:prstGeom prst="rect">
            <a:avLst/>
          </a:prstGeom>
          <a:solidFill>
            <a:srgbClr val="00B050">
              <a:alpha val="70000"/>
            </a:srgbClr>
          </a:solidFill>
        </p:spPr>
        <p:txBody>
          <a:bodyPr anchor="ctr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EucrosiaUPC" panose="02020603050405020304" pitchFamily="18" charset="-34"/>
              </a:rPr>
              <a:t>วัฒนธรรมไทย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EucrosiaUPC" panose="02020603050405020304" pitchFamily="18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034DE40-A5C5-4921-B9EE-547F4D290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21" y="1678259"/>
            <a:ext cx="4195971" cy="5178287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359AC77A-8CD8-47E6-99DD-F25A05908315}"/>
              </a:ext>
            </a:extLst>
          </p:cNvPr>
          <p:cNvSpPr txBox="1"/>
          <p:nvPr/>
        </p:nvSpPr>
        <p:spPr>
          <a:xfrm>
            <a:off x="-76200" y="-34448"/>
            <a:ext cx="11376992" cy="1692771"/>
          </a:xfrm>
          <a:prstGeom prst="rect">
            <a:avLst/>
          </a:prstGeom>
          <a:solidFill>
            <a:schemeClr val="bg2">
              <a:alpha val="64000"/>
            </a:schemeClr>
          </a:solidFill>
        </p:spPr>
        <p:txBody>
          <a:bodyPr wrap="square">
            <a:spAutoFit/>
          </a:bodyPr>
          <a:lstStyle/>
          <a:p>
            <a:r>
              <a:rPr lang="th-TH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4. วัฒนธรรมทางจารีตหรือขนบธรรมเนียมประเพณี </a:t>
            </a:r>
          </a:p>
          <a:p>
            <a:endParaRPr lang="th-TH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algn="ctr"/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เป็นวัฒนธรรมที่มีลักษณะเป็นการประพฤติปฏิบัติของคนในสังคมแบ่งเป็น 3 ประเภท ได้แก่ 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F589E6D9-6757-49B8-96F5-8BB2D1923991}"/>
              </a:ext>
            </a:extLst>
          </p:cNvPr>
          <p:cNvSpPr txBox="1"/>
          <p:nvPr/>
        </p:nvSpPr>
        <p:spPr>
          <a:xfrm>
            <a:off x="7104820" y="1658323"/>
            <a:ext cx="4195972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th-TH" sz="1200" dirty="0"/>
              <a:t>https://moneyhub.in.th/article/important-of-engagement/</a:t>
            </a:r>
          </a:p>
        </p:txBody>
      </p:sp>
    </p:spTree>
    <p:extLst>
      <p:ext uri="{BB962C8B-B14F-4D97-AF65-F5344CB8AC3E}">
        <p14:creationId xmlns:p14="http://schemas.microsoft.com/office/powerpoint/2010/main" val="1080385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1DA267D7-4112-435D-8E89-8A0CE4CAFE85}"/>
              </a:ext>
            </a:extLst>
          </p:cNvPr>
          <p:cNvSpPr txBox="1"/>
          <p:nvPr/>
        </p:nvSpPr>
        <p:spPr>
          <a:xfrm>
            <a:off x="1" y="67202"/>
            <a:ext cx="7374836" cy="7478970"/>
          </a:xfrm>
          <a:prstGeom prst="rect">
            <a:avLst/>
          </a:prstGeom>
          <a:solidFill>
            <a:srgbClr val="E6E6E6">
              <a:alpha val="73000"/>
            </a:srgbClr>
          </a:solidFill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2) ขนบประเพณี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หมายถึง ประเพณีที่ได้วางเป็นระเบียบแบบแผนไว้แล้ว ดังนั้น ขนบประเพณีจึงเป็นการกระทำที่ฝูงชนนิยมนับถือ และถือปฏิบัติสืบต่อกันมา เช่น ขนบประเพณีการแต่งกายให้เรียบร้อยในที่สาธารณะหากแต่งกายไม่เรียบร้อยย่อมถูกติเตียน</a:t>
            </a:r>
          </a:p>
          <a:p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r>
              <a:rPr lang="th-TH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3) ธรรมเนียมประเพณี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หมายถึง ประเพณี เกี่ยวกับเรื่องธรรมดาสามัญ ถ้าฝ่าฝืนก็ไม่ถือว่าผิดหรือ ชั่ว ซึ่งเป็นประเพณีที่นิยมสืบต่อกันมาโดยไม่ปรากฏ</a:t>
            </a:r>
          </a:p>
          <a:p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4C21F32-D76E-4EA4-A758-595585878C9D}"/>
              </a:ext>
            </a:extLst>
          </p:cNvPr>
          <p:cNvSpPr txBox="1">
            <a:spLocks/>
          </p:cNvSpPr>
          <p:nvPr/>
        </p:nvSpPr>
        <p:spPr>
          <a:xfrm rot="5400000">
            <a:off x="8317020" y="2981565"/>
            <a:ext cx="6858753" cy="891208"/>
          </a:xfrm>
          <a:prstGeom prst="rect">
            <a:avLst/>
          </a:prstGeom>
          <a:solidFill>
            <a:srgbClr val="00B050">
              <a:alpha val="70000"/>
            </a:srgbClr>
          </a:solidFill>
        </p:spPr>
        <p:txBody>
          <a:bodyPr anchor="ctr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EucrosiaUPC" panose="02020603050405020304" pitchFamily="18" charset="-34"/>
              </a:rPr>
              <a:t>วัฒนธรรมไทย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EucrosiaUPC" panose="02020603050405020304" pitchFamily="18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024CAA47-A05F-4BB5-B6DD-335D771032F9}"/>
              </a:ext>
            </a:extLst>
          </p:cNvPr>
          <p:cNvSpPr txBox="1"/>
          <p:nvPr/>
        </p:nvSpPr>
        <p:spPr>
          <a:xfrm>
            <a:off x="7231132" y="-2208"/>
            <a:ext cx="4069659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1200" dirty="0"/>
              <a:t>https://www.mendetails.com/style/why-men-dress-up/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CF5B4A9-BFA7-4BC6-9386-67427A311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32" y="274791"/>
            <a:ext cx="4069660" cy="3531896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3335768-44E3-4088-8CB3-59C9329B1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32" y="3806687"/>
            <a:ext cx="4069660" cy="30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31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1DA267D7-4112-435D-8E89-8A0CE4CAFE85}"/>
              </a:ext>
            </a:extLst>
          </p:cNvPr>
          <p:cNvSpPr txBox="1"/>
          <p:nvPr/>
        </p:nvSpPr>
        <p:spPr>
          <a:xfrm>
            <a:off x="2504660" y="329391"/>
            <a:ext cx="8656983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5. วัฒนธรรมทางสุนทรียะ </a:t>
            </a:r>
          </a:p>
          <a:p>
            <a:pPr algn="thaiDist"/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indent="715963" algn="thaiDist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วัฒนธรรมทางสุนทรียะ หมายถึง ความเจริญในทางวิชาความรู้ที่เกี่ยวกับความนิยม ความงดงาม และความไพเราะ เช่น จิตรกรรม ประติมากรรม ดุริยางคศิลป์ นาฏศิลป์ ทัศนศิลป์ การท่องเที่ยวทางวัฒนธรรมซึ่งเป็นการท่องเที่ยว พักผ่อนชื่นชมความงามและวิถีชีวิตของประชาชน ตามเมืองและแหล่งวัฒนธรรมต่าง ๆ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C4FD2D7-4EF8-485C-B727-70121578F7D4}"/>
              </a:ext>
            </a:extLst>
          </p:cNvPr>
          <p:cNvSpPr txBox="1">
            <a:spLocks/>
          </p:cNvSpPr>
          <p:nvPr/>
        </p:nvSpPr>
        <p:spPr>
          <a:xfrm rot="5400000">
            <a:off x="8317020" y="2981565"/>
            <a:ext cx="6858753" cy="891208"/>
          </a:xfrm>
          <a:prstGeom prst="rect">
            <a:avLst/>
          </a:prstGeom>
          <a:solidFill>
            <a:srgbClr val="00B050">
              <a:alpha val="70000"/>
            </a:srgbClr>
          </a:solidFill>
        </p:spPr>
        <p:txBody>
          <a:bodyPr anchor="ctr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EucrosiaUPC" panose="02020603050405020304" pitchFamily="18" charset="-34"/>
              </a:rPr>
              <a:t>วัฒนธรรมไทย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71325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891D42-6282-4894-B606-017C93C01CA9}"/>
              </a:ext>
            </a:extLst>
          </p:cNvPr>
          <p:cNvSpPr txBox="1">
            <a:spLocks/>
          </p:cNvSpPr>
          <p:nvPr/>
        </p:nvSpPr>
        <p:spPr>
          <a:xfrm rot="5400000">
            <a:off x="8317020" y="2981565"/>
            <a:ext cx="6858753" cy="891208"/>
          </a:xfrm>
          <a:prstGeom prst="rect">
            <a:avLst/>
          </a:prstGeom>
          <a:solidFill>
            <a:srgbClr val="00B050">
              <a:alpha val="70000"/>
            </a:srgbClr>
          </a:solidFill>
        </p:spPr>
        <p:txBody>
          <a:bodyPr anchor="ctr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EucrosiaUPC" panose="02020603050405020304" pitchFamily="18" charset="-34"/>
              </a:rPr>
              <a:t>วัฒนธรรมไทย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EucrosiaUPC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DDED3F8-0D74-4AEE-8D2D-AE8358785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0792" cy="6856546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902C7590-8E40-4A37-A4FD-FB0FB143C353}"/>
              </a:ext>
            </a:extLst>
          </p:cNvPr>
          <p:cNvSpPr txBox="1"/>
          <p:nvPr/>
        </p:nvSpPr>
        <p:spPr>
          <a:xfrm>
            <a:off x="8162512" y="79514"/>
            <a:ext cx="32277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>
                <a:solidFill>
                  <a:schemeClr val="bg1"/>
                </a:solidFill>
                <a:latin typeface="+mj-lt"/>
                <a:cs typeface="EucrosiaUPC" panose="02020603050405020304" pitchFamily="18" charset="-34"/>
              </a:rPr>
              <a:t>https://www.paiduaykan.com/travel</a:t>
            </a:r>
          </a:p>
        </p:txBody>
      </p:sp>
    </p:spTree>
    <p:extLst>
      <p:ext uri="{BB962C8B-B14F-4D97-AF65-F5344CB8AC3E}">
        <p14:creationId xmlns:p14="http://schemas.microsoft.com/office/powerpoint/2010/main" val="1004237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891D42-6282-4894-B606-017C93C01CA9}"/>
              </a:ext>
            </a:extLst>
          </p:cNvPr>
          <p:cNvSpPr txBox="1">
            <a:spLocks/>
          </p:cNvSpPr>
          <p:nvPr/>
        </p:nvSpPr>
        <p:spPr>
          <a:xfrm rot="5400000">
            <a:off x="8317020" y="2981565"/>
            <a:ext cx="6858753" cy="891208"/>
          </a:xfrm>
          <a:prstGeom prst="rect">
            <a:avLst/>
          </a:prstGeom>
          <a:solidFill>
            <a:srgbClr val="00B050">
              <a:alpha val="70000"/>
            </a:srgbClr>
          </a:solidFill>
        </p:spPr>
        <p:txBody>
          <a:bodyPr anchor="ctr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EucrosiaUPC" panose="02020603050405020304" pitchFamily="18" charset="-34"/>
              </a:rPr>
              <a:t>วัฒนธรรมไทย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EucrosiaUPC" panose="02020603050405020304" pitchFamily="18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A4DE1DD-448A-476E-B5FC-0AE085759B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"/>
          <a:stretch/>
        </p:blipFill>
        <p:spPr>
          <a:xfrm>
            <a:off x="0" y="0"/>
            <a:ext cx="11300792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784661AD-38CC-417E-9F37-D26088038DB4}"/>
              </a:ext>
            </a:extLst>
          </p:cNvPr>
          <p:cNvSpPr txBox="1"/>
          <p:nvPr/>
        </p:nvSpPr>
        <p:spPr>
          <a:xfrm>
            <a:off x="0" y="0"/>
            <a:ext cx="62765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>
                <a:solidFill>
                  <a:schemeClr val="bg1"/>
                </a:solidFill>
              </a:rPr>
              <a:t>https://www.chiangmainews.co.th/page/archives/513670/</a:t>
            </a:r>
          </a:p>
        </p:txBody>
      </p:sp>
    </p:spTree>
    <p:extLst>
      <p:ext uri="{BB962C8B-B14F-4D97-AF65-F5344CB8AC3E}">
        <p14:creationId xmlns:p14="http://schemas.microsoft.com/office/powerpoint/2010/main" val="2348867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8E3B79-6472-42B0-9EE9-A0D2BEDBAF25}"/>
              </a:ext>
            </a:extLst>
          </p:cNvPr>
          <p:cNvSpPr/>
          <p:nvPr/>
        </p:nvSpPr>
        <p:spPr>
          <a:xfrm>
            <a:off x="9149" y="4764024"/>
            <a:ext cx="12191994" cy="2093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65EB7FFB-6FB1-480A-A898-65150C03087A}"/>
              </a:ext>
            </a:extLst>
          </p:cNvPr>
          <p:cNvSpPr txBox="1"/>
          <p:nvPr/>
        </p:nvSpPr>
        <p:spPr>
          <a:xfrm>
            <a:off x="0" y="6467568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solidFill>
                  <a:schemeClr val="bg1"/>
                </a:solidFill>
                <a:cs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http://www.free-powerpoint-templates-design.com</a:t>
            </a:r>
            <a:endParaRPr lang="ko-KR" altLang="en-US" sz="1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9149" y="4757875"/>
            <a:ext cx="12191995" cy="1255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5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กิจกรรมท้ายบทเรียน</a:t>
            </a:r>
            <a:endParaRPr lang="ko-KR" altLang="en-US" sz="5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-55917" y="5811012"/>
            <a:ext cx="12345190" cy="49449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1867" b="1" dirty="0">
                <a:solidFill>
                  <a:schemeClr val="bg1"/>
                </a:solidFill>
                <a:cs typeface="Arial" pitchFamily="34" charset="0"/>
              </a:rPr>
              <a:t>ให้นักเรียนค้นหาภาพจำนวน 1 ภาพ แล้วนำเสนอให้เห็นว่าภาพดังกล่าวบ่งบอกถึงวัฒนธรรมอย่างไร (นำเสนอสัปดาห์หน้า)</a:t>
            </a:r>
            <a:endParaRPr lang="ko-KR" altLang="en-US" sz="1867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A31BFEB-C2D5-48FF-BF58-9EF0B8066E27}"/>
              </a:ext>
            </a:extLst>
          </p:cNvPr>
          <p:cNvGrpSpPr/>
          <p:nvPr/>
        </p:nvGrpSpPr>
        <p:grpSpPr>
          <a:xfrm>
            <a:off x="10079961" y="374152"/>
            <a:ext cx="1684599" cy="413563"/>
            <a:chOff x="864753" y="5755727"/>
            <a:chExt cx="1544830" cy="413563"/>
          </a:xfrm>
        </p:grpSpPr>
        <p:sp>
          <p:nvSpPr>
            <p:cNvPr id="68" name="Rounded Rectangle 7">
              <a:extLst>
                <a:ext uri="{FF2B5EF4-FFF2-40B4-BE49-F238E27FC236}">
                  <a16:creationId xmlns:a16="http://schemas.microsoft.com/office/drawing/2014/main" id="{4E63C5FB-E458-4692-BC03-26E57212B035}"/>
                </a:ext>
              </a:extLst>
            </p:cNvPr>
            <p:cNvSpPr/>
            <p:nvPr/>
          </p:nvSpPr>
          <p:spPr>
            <a:xfrm>
              <a:off x="864753" y="5755727"/>
              <a:ext cx="1544830" cy="41356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0"/>
              </a:scheme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1CF99C4-B36C-46CF-B371-BD8DED44928D}"/>
                </a:ext>
              </a:extLst>
            </p:cNvPr>
            <p:cNvSpPr/>
            <p:nvPr/>
          </p:nvSpPr>
          <p:spPr>
            <a:xfrm>
              <a:off x="1584900" y="5839450"/>
              <a:ext cx="493113" cy="238870"/>
            </a:xfrm>
            <a:custGeom>
              <a:avLst/>
              <a:gdLst>
                <a:gd name="connsiteX0" fmla="*/ 208619 w 476008"/>
                <a:gd name="connsiteY0" fmla="*/ 31142 h 184091"/>
                <a:gd name="connsiteX1" fmla="*/ 208619 w 476008"/>
                <a:gd name="connsiteY1" fmla="*/ 83381 h 184091"/>
                <a:gd name="connsiteX2" fmla="*/ 228962 w 476008"/>
                <a:gd name="connsiteY2" fmla="*/ 83381 h 184091"/>
                <a:gd name="connsiteX3" fmla="*/ 258347 w 476008"/>
                <a:gd name="connsiteY3" fmla="*/ 80493 h 184091"/>
                <a:gd name="connsiteX4" fmla="*/ 269962 w 476008"/>
                <a:gd name="connsiteY4" fmla="*/ 71452 h 184091"/>
                <a:gd name="connsiteX5" fmla="*/ 274169 w 476008"/>
                <a:gd name="connsiteY5" fmla="*/ 57136 h 184091"/>
                <a:gd name="connsiteX6" fmla="*/ 268267 w 476008"/>
                <a:gd name="connsiteY6" fmla="*/ 40560 h 184091"/>
                <a:gd name="connsiteX7" fmla="*/ 253324 w 476008"/>
                <a:gd name="connsiteY7" fmla="*/ 32398 h 184091"/>
                <a:gd name="connsiteX8" fmla="*/ 226576 w 476008"/>
                <a:gd name="connsiteY8" fmla="*/ 31142 h 184091"/>
                <a:gd name="connsiteX9" fmla="*/ 37169 w 476008"/>
                <a:gd name="connsiteY9" fmla="*/ 31142 h 184091"/>
                <a:gd name="connsiteX10" fmla="*/ 37169 w 476008"/>
                <a:gd name="connsiteY10" fmla="*/ 83381 h 184091"/>
                <a:gd name="connsiteX11" fmla="*/ 57512 w 476008"/>
                <a:gd name="connsiteY11" fmla="*/ 83381 h 184091"/>
                <a:gd name="connsiteX12" fmla="*/ 86897 w 476008"/>
                <a:gd name="connsiteY12" fmla="*/ 80493 h 184091"/>
                <a:gd name="connsiteX13" fmla="*/ 98512 w 476008"/>
                <a:gd name="connsiteY13" fmla="*/ 71452 h 184091"/>
                <a:gd name="connsiteX14" fmla="*/ 102719 w 476008"/>
                <a:gd name="connsiteY14" fmla="*/ 57136 h 184091"/>
                <a:gd name="connsiteX15" fmla="*/ 96817 w 476008"/>
                <a:gd name="connsiteY15" fmla="*/ 40560 h 184091"/>
                <a:gd name="connsiteX16" fmla="*/ 81874 w 476008"/>
                <a:gd name="connsiteY16" fmla="*/ 32398 h 184091"/>
                <a:gd name="connsiteX17" fmla="*/ 55126 w 476008"/>
                <a:gd name="connsiteY17" fmla="*/ 31142 h 184091"/>
                <a:gd name="connsiteX18" fmla="*/ 329714 w 476008"/>
                <a:gd name="connsiteY18" fmla="*/ 0 h 184091"/>
                <a:gd name="connsiteX19" fmla="*/ 476008 w 476008"/>
                <a:gd name="connsiteY19" fmla="*/ 0 h 184091"/>
                <a:gd name="connsiteX20" fmla="*/ 476008 w 476008"/>
                <a:gd name="connsiteY20" fmla="*/ 31142 h 184091"/>
                <a:gd name="connsiteX21" fmla="*/ 421509 w 476008"/>
                <a:gd name="connsiteY21" fmla="*/ 31142 h 184091"/>
                <a:gd name="connsiteX22" fmla="*/ 421509 w 476008"/>
                <a:gd name="connsiteY22" fmla="*/ 184091 h 184091"/>
                <a:gd name="connsiteX23" fmla="*/ 384339 w 476008"/>
                <a:gd name="connsiteY23" fmla="*/ 184091 h 184091"/>
                <a:gd name="connsiteX24" fmla="*/ 384339 w 476008"/>
                <a:gd name="connsiteY24" fmla="*/ 31142 h 184091"/>
                <a:gd name="connsiteX25" fmla="*/ 329714 w 476008"/>
                <a:gd name="connsiteY25" fmla="*/ 31142 h 184091"/>
                <a:gd name="connsiteX26" fmla="*/ 171450 w 476008"/>
                <a:gd name="connsiteY26" fmla="*/ 0 h 184091"/>
                <a:gd name="connsiteX27" fmla="*/ 231097 w 476008"/>
                <a:gd name="connsiteY27" fmla="*/ 0 h 184091"/>
                <a:gd name="connsiteX28" fmla="*/ 275299 w 476008"/>
                <a:gd name="connsiteY28" fmla="*/ 2763 h 184091"/>
                <a:gd name="connsiteX29" fmla="*/ 301795 w 476008"/>
                <a:gd name="connsiteY29" fmla="*/ 20783 h 184091"/>
                <a:gd name="connsiteX30" fmla="*/ 312469 w 476008"/>
                <a:gd name="connsiteY30" fmla="*/ 56634 h 184091"/>
                <a:gd name="connsiteX31" fmla="*/ 306316 w 476008"/>
                <a:gd name="connsiteY31" fmla="*/ 85139 h 184091"/>
                <a:gd name="connsiteX32" fmla="*/ 290682 w 476008"/>
                <a:gd name="connsiteY32" fmla="*/ 103285 h 184091"/>
                <a:gd name="connsiteX33" fmla="*/ 271406 w 476008"/>
                <a:gd name="connsiteY33" fmla="*/ 112012 h 184091"/>
                <a:gd name="connsiteX34" fmla="*/ 232855 w 476008"/>
                <a:gd name="connsiteY34" fmla="*/ 114649 h 184091"/>
                <a:gd name="connsiteX35" fmla="*/ 208619 w 476008"/>
                <a:gd name="connsiteY35" fmla="*/ 114649 h 184091"/>
                <a:gd name="connsiteX36" fmla="*/ 208619 w 476008"/>
                <a:gd name="connsiteY36" fmla="*/ 184091 h 184091"/>
                <a:gd name="connsiteX37" fmla="*/ 171450 w 476008"/>
                <a:gd name="connsiteY37" fmla="*/ 184091 h 184091"/>
                <a:gd name="connsiteX38" fmla="*/ 0 w 476008"/>
                <a:gd name="connsiteY38" fmla="*/ 0 h 184091"/>
                <a:gd name="connsiteX39" fmla="*/ 59647 w 476008"/>
                <a:gd name="connsiteY39" fmla="*/ 0 h 184091"/>
                <a:gd name="connsiteX40" fmla="*/ 103849 w 476008"/>
                <a:gd name="connsiteY40" fmla="*/ 2763 h 184091"/>
                <a:gd name="connsiteX41" fmla="*/ 130345 w 476008"/>
                <a:gd name="connsiteY41" fmla="*/ 20783 h 184091"/>
                <a:gd name="connsiteX42" fmla="*/ 141019 w 476008"/>
                <a:gd name="connsiteY42" fmla="*/ 56634 h 184091"/>
                <a:gd name="connsiteX43" fmla="*/ 134866 w 476008"/>
                <a:gd name="connsiteY43" fmla="*/ 85139 h 184091"/>
                <a:gd name="connsiteX44" fmla="*/ 119232 w 476008"/>
                <a:gd name="connsiteY44" fmla="*/ 103285 h 184091"/>
                <a:gd name="connsiteX45" fmla="*/ 99956 w 476008"/>
                <a:gd name="connsiteY45" fmla="*/ 112012 h 184091"/>
                <a:gd name="connsiteX46" fmla="*/ 61405 w 476008"/>
                <a:gd name="connsiteY46" fmla="*/ 114649 h 184091"/>
                <a:gd name="connsiteX47" fmla="*/ 37169 w 476008"/>
                <a:gd name="connsiteY47" fmla="*/ 114649 h 184091"/>
                <a:gd name="connsiteX48" fmla="*/ 37169 w 476008"/>
                <a:gd name="connsiteY48" fmla="*/ 184091 h 184091"/>
                <a:gd name="connsiteX49" fmla="*/ 0 w 476008"/>
                <a:gd name="connsiteY49" fmla="*/ 184091 h 18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76008" h="184091">
                  <a:moveTo>
                    <a:pt x="208619" y="31142"/>
                  </a:moveTo>
                  <a:lnTo>
                    <a:pt x="208619" y="83381"/>
                  </a:lnTo>
                  <a:lnTo>
                    <a:pt x="228962" y="83381"/>
                  </a:lnTo>
                  <a:cubicBezTo>
                    <a:pt x="243613" y="83381"/>
                    <a:pt x="253407" y="82418"/>
                    <a:pt x="258347" y="80493"/>
                  </a:cubicBezTo>
                  <a:cubicBezTo>
                    <a:pt x="263286" y="78567"/>
                    <a:pt x="267158" y="75554"/>
                    <a:pt x="269962" y="71452"/>
                  </a:cubicBezTo>
                  <a:cubicBezTo>
                    <a:pt x="272767" y="67350"/>
                    <a:pt x="274169" y="62578"/>
                    <a:pt x="274169" y="57136"/>
                  </a:cubicBezTo>
                  <a:cubicBezTo>
                    <a:pt x="274169" y="50439"/>
                    <a:pt x="272202" y="44914"/>
                    <a:pt x="268267" y="40560"/>
                  </a:cubicBezTo>
                  <a:cubicBezTo>
                    <a:pt x="264332" y="36207"/>
                    <a:pt x="259351" y="33486"/>
                    <a:pt x="253324" y="32398"/>
                  </a:cubicBezTo>
                  <a:cubicBezTo>
                    <a:pt x="248887" y="31561"/>
                    <a:pt x="239971" y="31142"/>
                    <a:pt x="226576" y="31142"/>
                  </a:cubicBezTo>
                  <a:close/>
                  <a:moveTo>
                    <a:pt x="37169" y="31142"/>
                  </a:moveTo>
                  <a:lnTo>
                    <a:pt x="37169" y="83381"/>
                  </a:lnTo>
                  <a:lnTo>
                    <a:pt x="57512" y="83381"/>
                  </a:lnTo>
                  <a:cubicBezTo>
                    <a:pt x="72163" y="83381"/>
                    <a:pt x="81957" y="82418"/>
                    <a:pt x="86897" y="80493"/>
                  </a:cubicBezTo>
                  <a:cubicBezTo>
                    <a:pt x="91836" y="78567"/>
                    <a:pt x="95708" y="75554"/>
                    <a:pt x="98512" y="71452"/>
                  </a:cubicBezTo>
                  <a:cubicBezTo>
                    <a:pt x="101317" y="67350"/>
                    <a:pt x="102719" y="62578"/>
                    <a:pt x="102719" y="57136"/>
                  </a:cubicBezTo>
                  <a:cubicBezTo>
                    <a:pt x="102719" y="50439"/>
                    <a:pt x="100752" y="44914"/>
                    <a:pt x="96817" y="40560"/>
                  </a:cubicBezTo>
                  <a:cubicBezTo>
                    <a:pt x="92882" y="36207"/>
                    <a:pt x="87901" y="33486"/>
                    <a:pt x="81874" y="32398"/>
                  </a:cubicBezTo>
                  <a:cubicBezTo>
                    <a:pt x="77437" y="31561"/>
                    <a:pt x="68521" y="31142"/>
                    <a:pt x="55126" y="31142"/>
                  </a:cubicBezTo>
                  <a:close/>
                  <a:moveTo>
                    <a:pt x="329714" y="0"/>
                  </a:moveTo>
                  <a:lnTo>
                    <a:pt x="476008" y="0"/>
                  </a:lnTo>
                  <a:lnTo>
                    <a:pt x="476008" y="31142"/>
                  </a:lnTo>
                  <a:lnTo>
                    <a:pt x="421509" y="31142"/>
                  </a:lnTo>
                  <a:lnTo>
                    <a:pt x="421509" y="184091"/>
                  </a:lnTo>
                  <a:lnTo>
                    <a:pt x="384339" y="184091"/>
                  </a:lnTo>
                  <a:lnTo>
                    <a:pt x="384339" y="31142"/>
                  </a:lnTo>
                  <a:lnTo>
                    <a:pt x="329714" y="31142"/>
                  </a:lnTo>
                  <a:close/>
                  <a:moveTo>
                    <a:pt x="171450" y="0"/>
                  </a:moveTo>
                  <a:lnTo>
                    <a:pt x="231097" y="0"/>
                  </a:lnTo>
                  <a:cubicBezTo>
                    <a:pt x="253700" y="0"/>
                    <a:pt x="268434" y="921"/>
                    <a:pt x="275299" y="2763"/>
                  </a:cubicBezTo>
                  <a:cubicBezTo>
                    <a:pt x="285847" y="5525"/>
                    <a:pt x="294679" y="11532"/>
                    <a:pt x="301795" y="20783"/>
                  </a:cubicBezTo>
                  <a:cubicBezTo>
                    <a:pt x="308911" y="30033"/>
                    <a:pt x="312469" y="41984"/>
                    <a:pt x="312469" y="56634"/>
                  </a:cubicBezTo>
                  <a:cubicBezTo>
                    <a:pt x="312469" y="67936"/>
                    <a:pt x="310418" y="77437"/>
                    <a:pt x="306316" y="85139"/>
                  </a:cubicBezTo>
                  <a:cubicBezTo>
                    <a:pt x="302214" y="92841"/>
                    <a:pt x="297002" y="98889"/>
                    <a:pt x="290682" y="103285"/>
                  </a:cubicBezTo>
                  <a:cubicBezTo>
                    <a:pt x="284361" y="107680"/>
                    <a:pt x="277936" y="110589"/>
                    <a:pt x="271406" y="112012"/>
                  </a:cubicBezTo>
                  <a:cubicBezTo>
                    <a:pt x="262532" y="113770"/>
                    <a:pt x="249682" y="114649"/>
                    <a:pt x="232855" y="114649"/>
                  </a:cubicBezTo>
                  <a:lnTo>
                    <a:pt x="208619" y="114649"/>
                  </a:lnTo>
                  <a:lnTo>
                    <a:pt x="208619" y="184091"/>
                  </a:lnTo>
                  <a:lnTo>
                    <a:pt x="171450" y="184091"/>
                  </a:lnTo>
                  <a:close/>
                  <a:moveTo>
                    <a:pt x="0" y="0"/>
                  </a:moveTo>
                  <a:lnTo>
                    <a:pt x="59647" y="0"/>
                  </a:lnTo>
                  <a:cubicBezTo>
                    <a:pt x="82250" y="0"/>
                    <a:pt x="96984" y="921"/>
                    <a:pt x="103849" y="2763"/>
                  </a:cubicBezTo>
                  <a:cubicBezTo>
                    <a:pt x="114397" y="5525"/>
                    <a:pt x="123229" y="11532"/>
                    <a:pt x="130345" y="20783"/>
                  </a:cubicBezTo>
                  <a:cubicBezTo>
                    <a:pt x="137461" y="30033"/>
                    <a:pt x="141019" y="41984"/>
                    <a:pt x="141019" y="56634"/>
                  </a:cubicBezTo>
                  <a:cubicBezTo>
                    <a:pt x="141019" y="67936"/>
                    <a:pt x="138968" y="77437"/>
                    <a:pt x="134866" y="85139"/>
                  </a:cubicBezTo>
                  <a:cubicBezTo>
                    <a:pt x="130764" y="92841"/>
                    <a:pt x="125552" y="98889"/>
                    <a:pt x="119232" y="103285"/>
                  </a:cubicBezTo>
                  <a:cubicBezTo>
                    <a:pt x="112911" y="107680"/>
                    <a:pt x="106486" y="110589"/>
                    <a:pt x="99956" y="112012"/>
                  </a:cubicBezTo>
                  <a:cubicBezTo>
                    <a:pt x="91082" y="113770"/>
                    <a:pt x="78232" y="114649"/>
                    <a:pt x="61405" y="114649"/>
                  </a:cubicBezTo>
                  <a:lnTo>
                    <a:pt x="37169" y="114649"/>
                  </a:lnTo>
                  <a:lnTo>
                    <a:pt x="37169" y="184091"/>
                  </a:lnTo>
                  <a:lnTo>
                    <a:pt x="0" y="1840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3FA445D-E14A-40C8-9324-52CD294AD675}"/>
                </a:ext>
              </a:extLst>
            </p:cNvPr>
            <p:cNvSpPr/>
            <p:nvPr/>
          </p:nvSpPr>
          <p:spPr>
            <a:xfrm>
              <a:off x="1095829" y="5851239"/>
              <a:ext cx="164495" cy="228600"/>
            </a:xfrm>
            <a:custGeom>
              <a:avLst/>
              <a:gdLst>
                <a:gd name="connsiteX0" fmla="*/ 0 w 164495"/>
                <a:gd name="connsiteY0" fmla="*/ 208038 h 212876"/>
                <a:gd name="connsiteX1" fmla="*/ 79828 w 164495"/>
                <a:gd name="connsiteY1" fmla="*/ 0 h 212876"/>
                <a:gd name="connsiteX2" fmla="*/ 164495 w 164495"/>
                <a:gd name="connsiteY2" fmla="*/ 212876 h 21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495" h="212876">
                  <a:moveTo>
                    <a:pt x="0" y="208038"/>
                  </a:moveTo>
                  <a:lnTo>
                    <a:pt x="79828" y="0"/>
                  </a:lnTo>
                  <a:lnTo>
                    <a:pt x="164495" y="212876"/>
                  </a:ln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D03C0BA-867A-42B2-87CC-DF14421F1669}"/>
                </a:ext>
              </a:extLst>
            </p:cNvPr>
            <p:cNvSpPr/>
            <p:nvPr/>
          </p:nvSpPr>
          <p:spPr>
            <a:xfrm>
              <a:off x="130155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C52AA6C-8CB0-41E7-B039-252F990142C0}"/>
                </a:ext>
              </a:extLst>
            </p:cNvPr>
            <p:cNvSpPr/>
            <p:nvPr/>
          </p:nvSpPr>
          <p:spPr>
            <a:xfrm>
              <a:off x="144438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4E7AAF4-A3FC-40A0-B099-68478D2EBF48}"/>
                </a:ext>
              </a:extLst>
            </p:cNvPr>
            <p:cNvSpPr/>
            <p:nvPr/>
          </p:nvSpPr>
          <p:spPr>
            <a:xfrm>
              <a:off x="2040716" y="6018447"/>
              <a:ext cx="200512" cy="61391"/>
            </a:xfrm>
            <a:custGeom>
              <a:avLst/>
              <a:gdLst>
                <a:gd name="connsiteX0" fmla="*/ 0 w 253314"/>
                <a:gd name="connsiteY0" fmla="*/ 61903 h 77558"/>
                <a:gd name="connsiteX1" fmla="*/ 14375 w 253314"/>
                <a:gd name="connsiteY1" fmla="*/ 61903 h 77558"/>
                <a:gd name="connsiteX2" fmla="*/ 14375 w 253314"/>
                <a:gd name="connsiteY2" fmla="*/ 76279 h 77558"/>
                <a:gd name="connsiteX3" fmla="*/ 0 w 253314"/>
                <a:gd name="connsiteY3" fmla="*/ 76279 h 77558"/>
                <a:gd name="connsiteX4" fmla="*/ 138233 w 253314"/>
                <a:gd name="connsiteY4" fmla="*/ 12944 h 77558"/>
                <a:gd name="connsiteX5" fmla="*/ 123141 w 253314"/>
                <a:gd name="connsiteY5" fmla="*/ 19364 h 77558"/>
                <a:gd name="connsiteX6" fmla="*/ 117411 w 253314"/>
                <a:gd name="connsiteY6" fmla="*/ 38728 h 77558"/>
                <a:gd name="connsiteX7" fmla="*/ 123294 w 253314"/>
                <a:gd name="connsiteY7" fmla="*/ 58041 h 77558"/>
                <a:gd name="connsiteX8" fmla="*/ 138233 w 253314"/>
                <a:gd name="connsiteY8" fmla="*/ 64615 h 77558"/>
                <a:gd name="connsiteX9" fmla="*/ 153095 w 253314"/>
                <a:gd name="connsiteY9" fmla="*/ 58092 h 77558"/>
                <a:gd name="connsiteX10" fmla="*/ 158902 w 253314"/>
                <a:gd name="connsiteY10" fmla="*/ 38523 h 77558"/>
                <a:gd name="connsiteX11" fmla="*/ 153248 w 253314"/>
                <a:gd name="connsiteY11" fmla="*/ 19287 h 77558"/>
                <a:gd name="connsiteX12" fmla="*/ 138233 w 253314"/>
                <a:gd name="connsiteY12" fmla="*/ 12944 h 77558"/>
                <a:gd name="connsiteX13" fmla="*/ 180872 w 253314"/>
                <a:gd name="connsiteY13" fmla="*/ 1279 h 77558"/>
                <a:gd name="connsiteX14" fmla="*/ 203536 w 253314"/>
                <a:gd name="connsiteY14" fmla="*/ 1279 h 77558"/>
                <a:gd name="connsiteX15" fmla="*/ 217144 w 253314"/>
                <a:gd name="connsiteY15" fmla="*/ 52439 h 77558"/>
                <a:gd name="connsiteX16" fmla="*/ 230599 w 253314"/>
                <a:gd name="connsiteY16" fmla="*/ 1279 h 77558"/>
                <a:gd name="connsiteX17" fmla="*/ 253314 w 253314"/>
                <a:gd name="connsiteY17" fmla="*/ 1279 h 77558"/>
                <a:gd name="connsiteX18" fmla="*/ 253314 w 253314"/>
                <a:gd name="connsiteY18" fmla="*/ 76279 h 77558"/>
                <a:gd name="connsiteX19" fmla="*/ 239245 w 253314"/>
                <a:gd name="connsiteY19" fmla="*/ 76279 h 77558"/>
                <a:gd name="connsiteX20" fmla="*/ 239245 w 253314"/>
                <a:gd name="connsiteY20" fmla="*/ 17241 h 77558"/>
                <a:gd name="connsiteX21" fmla="*/ 224358 w 253314"/>
                <a:gd name="connsiteY21" fmla="*/ 76279 h 77558"/>
                <a:gd name="connsiteX22" fmla="*/ 209778 w 253314"/>
                <a:gd name="connsiteY22" fmla="*/ 76279 h 77558"/>
                <a:gd name="connsiteX23" fmla="*/ 194941 w 253314"/>
                <a:gd name="connsiteY23" fmla="*/ 17241 h 77558"/>
                <a:gd name="connsiteX24" fmla="*/ 194941 w 253314"/>
                <a:gd name="connsiteY24" fmla="*/ 76279 h 77558"/>
                <a:gd name="connsiteX25" fmla="*/ 180872 w 253314"/>
                <a:gd name="connsiteY25" fmla="*/ 76279 h 77558"/>
                <a:gd name="connsiteX26" fmla="*/ 138080 w 253314"/>
                <a:gd name="connsiteY26" fmla="*/ 0 h 77558"/>
                <a:gd name="connsiteX27" fmla="*/ 164606 w 253314"/>
                <a:gd name="connsiteY27" fmla="*/ 10283 h 77558"/>
                <a:gd name="connsiteX28" fmla="*/ 174556 w 253314"/>
                <a:gd name="connsiteY28" fmla="*/ 38882 h 77558"/>
                <a:gd name="connsiteX29" fmla="*/ 164683 w 253314"/>
                <a:gd name="connsiteY29" fmla="*/ 67301 h 77558"/>
                <a:gd name="connsiteX30" fmla="*/ 138284 w 253314"/>
                <a:gd name="connsiteY30" fmla="*/ 77558 h 77558"/>
                <a:gd name="connsiteX31" fmla="*/ 111681 w 253314"/>
                <a:gd name="connsiteY31" fmla="*/ 67352 h 77558"/>
                <a:gd name="connsiteX32" fmla="*/ 101807 w 253314"/>
                <a:gd name="connsiteY32" fmla="*/ 39240 h 77558"/>
                <a:gd name="connsiteX33" fmla="*/ 105235 w 253314"/>
                <a:gd name="connsiteY33" fmla="*/ 20004 h 77558"/>
                <a:gd name="connsiteX34" fmla="*/ 112218 w 253314"/>
                <a:gd name="connsiteY34" fmla="*/ 9721 h 77558"/>
                <a:gd name="connsiteX35" fmla="*/ 121913 w 253314"/>
                <a:gd name="connsiteY35" fmla="*/ 2967 h 77558"/>
                <a:gd name="connsiteX36" fmla="*/ 138080 w 253314"/>
                <a:gd name="connsiteY36" fmla="*/ 0 h 77558"/>
                <a:gd name="connsiteX37" fmla="*/ 61112 w 253314"/>
                <a:gd name="connsiteY37" fmla="*/ 0 h 77558"/>
                <a:gd name="connsiteX38" fmla="*/ 83469 w 253314"/>
                <a:gd name="connsiteY38" fmla="*/ 8135 h 77558"/>
                <a:gd name="connsiteX39" fmla="*/ 91143 w 253314"/>
                <a:gd name="connsiteY39" fmla="*/ 21948 h 77558"/>
                <a:gd name="connsiteX40" fmla="*/ 76153 w 253314"/>
                <a:gd name="connsiteY40" fmla="*/ 25529 h 77558"/>
                <a:gd name="connsiteX41" fmla="*/ 70602 w 253314"/>
                <a:gd name="connsiteY41" fmla="*/ 16320 h 77558"/>
                <a:gd name="connsiteX42" fmla="*/ 60345 w 253314"/>
                <a:gd name="connsiteY42" fmla="*/ 12944 h 77558"/>
                <a:gd name="connsiteX43" fmla="*/ 46813 w 253314"/>
                <a:gd name="connsiteY43" fmla="*/ 18929 h 77558"/>
                <a:gd name="connsiteX44" fmla="*/ 41620 w 253314"/>
                <a:gd name="connsiteY44" fmla="*/ 38319 h 77558"/>
                <a:gd name="connsiteX45" fmla="*/ 46736 w 253314"/>
                <a:gd name="connsiteY45" fmla="*/ 58578 h 77558"/>
                <a:gd name="connsiteX46" fmla="*/ 60038 w 253314"/>
                <a:gd name="connsiteY46" fmla="*/ 64615 h 77558"/>
                <a:gd name="connsiteX47" fmla="*/ 70423 w 253314"/>
                <a:gd name="connsiteY47" fmla="*/ 60778 h 77558"/>
                <a:gd name="connsiteX48" fmla="*/ 76665 w 253314"/>
                <a:gd name="connsiteY48" fmla="*/ 48704 h 77558"/>
                <a:gd name="connsiteX49" fmla="*/ 91348 w 253314"/>
                <a:gd name="connsiteY49" fmla="*/ 53360 h 77558"/>
                <a:gd name="connsiteX50" fmla="*/ 80118 w 253314"/>
                <a:gd name="connsiteY50" fmla="*/ 71598 h 77558"/>
                <a:gd name="connsiteX51" fmla="*/ 60191 w 253314"/>
                <a:gd name="connsiteY51" fmla="*/ 77558 h 77558"/>
                <a:gd name="connsiteX52" fmla="*/ 35635 w 253314"/>
                <a:gd name="connsiteY52" fmla="*/ 67352 h 77558"/>
                <a:gd name="connsiteX53" fmla="*/ 26017 w 253314"/>
                <a:gd name="connsiteY53" fmla="*/ 39444 h 77558"/>
                <a:gd name="connsiteX54" fmla="*/ 35686 w 253314"/>
                <a:gd name="connsiteY54" fmla="*/ 10360 h 77558"/>
                <a:gd name="connsiteX55" fmla="*/ 61112 w 253314"/>
                <a:gd name="connsiteY55" fmla="*/ 0 h 7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3314" h="77558">
                  <a:moveTo>
                    <a:pt x="0" y="61903"/>
                  </a:moveTo>
                  <a:lnTo>
                    <a:pt x="14375" y="61903"/>
                  </a:lnTo>
                  <a:lnTo>
                    <a:pt x="14375" y="76279"/>
                  </a:lnTo>
                  <a:lnTo>
                    <a:pt x="0" y="76279"/>
                  </a:lnTo>
                  <a:close/>
                  <a:moveTo>
                    <a:pt x="138233" y="12944"/>
                  </a:moveTo>
                  <a:cubicBezTo>
                    <a:pt x="131992" y="12944"/>
                    <a:pt x="126961" y="15084"/>
                    <a:pt x="123141" y="19364"/>
                  </a:cubicBezTo>
                  <a:cubicBezTo>
                    <a:pt x="119321" y="23644"/>
                    <a:pt x="117411" y="30099"/>
                    <a:pt x="117411" y="38728"/>
                  </a:cubicBezTo>
                  <a:cubicBezTo>
                    <a:pt x="117411" y="47221"/>
                    <a:pt x="119372" y="53658"/>
                    <a:pt x="123294" y="58041"/>
                  </a:cubicBezTo>
                  <a:cubicBezTo>
                    <a:pt x="127217" y="62423"/>
                    <a:pt x="132196" y="64615"/>
                    <a:pt x="138233" y="64615"/>
                  </a:cubicBezTo>
                  <a:cubicBezTo>
                    <a:pt x="144270" y="64615"/>
                    <a:pt x="149224" y="62441"/>
                    <a:pt x="153095" y="58092"/>
                  </a:cubicBezTo>
                  <a:cubicBezTo>
                    <a:pt x="156966" y="53743"/>
                    <a:pt x="158902" y="47221"/>
                    <a:pt x="158902" y="38523"/>
                  </a:cubicBezTo>
                  <a:cubicBezTo>
                    <a:pt x="158902" y="29929"/>
                    <a:pt x="157017" y="23517"/>
                    <a:pt x="153248" y="19287"/>
                  </a:cubicBezTo>
                  <a:cubicBezTo>
                    <a:pt x="149480" y="15058"/>
                    <a:pt x="144475" y="12944"/>
                    <a:pt x="138233" y="12944"/>
                  </a:cubicBezTo>
                  <a:close/>
                  <a:moveTo>
                    <a:pt x="180872" y="1279"/>
                  </a:moveTo>
                  <a:lnTo>
                    <a:pt x="203536" y="1279"/>
                  </a:lnTo>
                  <a:lnTo>
                    <a:pt x="217144" y="52439"/>
                  </a:lnTo>
                  <a:lnTo>
                    <a:pt x="230599" y="1279"/>
                  </a:lnTo>
                  <a:lnTo>
                    <a:pt x="253314" y="1279"/>
                  </a:lnTo>
                  <a:lnTo>
                    <a:pt x="253314" y="76279"/>
                  </a:lnTo>
                  <a:lnTo>
                    <a:pt x="239245" y="76279"/>
                  </a:lnTo>
                  <a:lnTo>
                    <a:pt x="239245" y="17241"/>
                  </a:lnTo>
                  <a:lnTo>
                    <a:pt x="224358" y="76279"/>
                  </a:lnTo>
                  <a:lnTo>
                    <a:pt x="209778" y="76279"/>
                  </a:lnTo>
                  <a:lnTo>
                    <a:pt x="194941" y="17241"/>
                  </a:lnTo>
                  <a:lnTo>
                    <a:pt x="194941" y="76279"/>
                  </a:lnTo>
                  <a:lnTo>
                    <a:pt x="180872" y="76279"/>
                  </a:lnTo>
                  <a:close/>
                  <a:moveTo>
                    <a:pt x="138080" y="0"/>
                  </a:moveTo>
                  <a:cubicBezTo>
                    <a:pt x="149130" y="0"/>
                    <a:pt x="157972" y="3428"/>
                    <a:pt x="164606" y="10283"/>
                  </a:cubicBezTo>
                  <a:cubicBezTo>
                    <a:pt x="171240" y="17139"/>
                    <a:pt x="174556" y="26671"/>
                    <a:pt x="174556" y="38882"/>
                  </a:cubicBezTo>
                  <a:cubicBezTo>
                    <a:pt x="174556" y="50989"/>
                    <a:pt x="171265" y="60462"/>
                    <a:pt x="164683" y="67301"/>
                  </a:cubicBezTo>
                  <a:cubicBezTo>
                    <a:pt x="158100" y="74139"/>
                    <a:pt x="149301" y="77558"/>
                    <a:pt x="138284" y="77558"/>
                  </a:cubicBezTo>
                  <a:cubicBezTo>
                    <a:pt x="127131" y="77558"/>
                    <a:pt x="118264" y="74156"/>
                    <a:pt x="111681" y="67352"/>
                  </a:cubicBezTo>
                  <a:cubicBezTo>
                    <a:pt x="105099" y="60548"/>
                    <a:pt x="101807" y="51177"/>
                    <a:pt x="101807" y="39240"/>
                  </a:cubicBezTo>
                  <a:cubicBezTo>
                    <a:pt x="101807" y="31600"/>
                    <a:pt x="102950" y="25188"/>
                    <a:pt x="105235" y="20004"/>
                  </a:cubicBezTo>
                  <a:cubicBezTo>
                    <a:pt x="106940" y="16184"/>
                    <a:pt x="109268" y="12756"/>
                    <a:pt x="112218" y="9721"/>
                  </a:cubicBezTo>
                  <a:cubicBezTo>
                    <a:pt x="115169" y="6685"/>
                    <a:pt x="118400" y="4434"/>
                    <a:pt x="121913" y="2967"/>
                  </a:cubicBezTo>
                  <a:cubicBezTo>
                    <a:pt x="126586" y="989"/>
                    <a:pt x="131975" y="0"/>
                    <a:pt x="138080" y="0"/>
                  </a:cubicBezTo>
                  <a:close/>
                  <a:moveTo>
                    <a:pt x="61112" y="0"/>
                  </a:moveTo>
                  <a:cubicBezTo>
                    <a:pt x="70287" y="0"/>
                    <a:pt x="77739" y="2712"/>
                    <a:pt x="83469" y="8135"/>
                  </a:cubicBezTo>
                  <a:cubicBezTo>
                    <a:pt x="86880" y="11341"/>
                    <a:pt x="89438" y="15945"/>
                    <a:pt x="91143" y="21948"/>
                  </a:cubicBezTo>
                  <a:lnTo>
                    <a:pt x="76153" y="25529"/>
                  </a:lnTo>
                  <a:cubicBezTo>
                    <a:pt x="75266" y="21641"/>
                    <a:pt x="73416" y="18571"/>
                    <a:pt x="70602" y="16320"/>
                  </a:cubicBezTo>
                  <a:cubicBezTo>
                    <a:pt x="67788" y="14069"/>
                    <a:pt x="64369" y="12944"/>
                    <a:pt x="60345" y="12944"/>
                  </a:cubicBezTo>
                  <a:cubicBezTo>
                    <a:pt x="54785" y="12944"/>
                    <a:pt x="50275" y="14939"/>
                    <a:pt x="46813" y="18929"/>
                  </a:cubicBezTo>
                  <a:cubicBezTo>
                    <a:pt x="43351" y="22920"/>
                    <a:pt x="41620" y="29383"/>
                    <a:pt x="41620" y="38319"/>
                  </a:cubicBezTo>
                  <a:cubicBezTo>
                    <a:pt x="41620" y="47800"/>
                    <a:pt x="43326" y="54553"/>
                    <a:pt x="46736" y="58578"/>
                  </a:cubicBezTo>
                  <a:cubicBezTo>
                    <a:pt x="50147" y="62603"/>
                    <a:pt x="54581" y="64615"/>
                    <a:pt x="60038" y="64615"/>
                  </a:cubicBezTo>
                  <a:cubicBezTo>
                    <a:pt x="64062" y="64615"/>
                    <a:pt x="67524" y="63336"/>
                    <a:pt x="70423" y="60778"/>
                  </a:cubicBezTo>
                  <a:cubicBezTo>
                    <a:pt x="73322" y="58220"/>
                    <a:pt x="75403" y="54195"/>
                    <a:pt x="76665" y="48704"/>
                  </a:cubicBezTo>
                  <a:lnTo>
                    <a:pt x="91348" y="53360"/>
                  </a:lnTo>
                  <a:cubicBezTo>
                    <a:pt x="89097" y="61545"/>
                    <a:pt x="85353" y="67625"/>
                    <a:pt x="80118" y="71598"/>
                  </a:cubicBezTo>
                  <a:cubicBezTo>
                    <a:pt x="74883" y="75572"/>
                    <a:pt x="68240" y="77558"/>
                    <a:pt x="60191" y="77558"/>
                  </a:cubicBezTo>
                  <a:cubicBezTo>
                    <a:pt x="50232" y="77558"/>
                    <a:pt x="42047" y="74156"/>
                    <a:pt x="35635" y="67352"/>
                  </a:cubicBezTo>
                  <a:cubicBezTo>
                    <a:pt x="29223" y="60548"/>
                    <a:pt x="26017" y="51245"/>
                    <a:pt x="26017" y="39444"/>
                  </a:cubicBezTo>
                  <a:cubicBezTo>
                    <a:pt x="26017" y="26961"/>
                    <a:pt x="29240" y="17267"/>
                    <a:pt x="35686" y="10360"/>
                  </a:cubicBezTo>
                  <a:cubicBezTo>
                    <a:pt x="42132" y="3453"/>
                    <a:pt x="50607" y="0"/>
                    <a:pt x="611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8799996-CAD2-46AB-B734-E7DFF1CA0E30}"/>
              </a:ext>
            </a:extLst>
          </p:cNvPr>
          <p:cNvGrpSpPr/>
          <p:nvPr/>
        </p:nvGrpSpPr>
        <p:grpSpPr>
          <a:xfrm>
            <a:off x="-532685" y="856233"/>
            <a:ext cx="13257370" cy="3622608"/>
            <a:chOff x="-532685" y="2604825"/>
            <a:chExt cx="13257370" cy="362260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6BAF42C-B54D-4E53-8806-923E17DD1510}"/>
                </a:ext>
              </a:extLst>
            </p:cNvPr>
            <p:cNvGrpSpPr/>
            <p:nvPr/>
          </p:nvGrpSpPr>
          <p:grpSpPr>
            <a:xfrm>
              <a:off x="3104250" y="3314299"/>
              <a:ext cx="1480187" cy="2384318"/>
              <a:chOff x="7271291" y="1882249"/>
              <a:chExt cx="1537011" cy="2475850"/>
            </a:xfrm>
            <a:solidFill>
              <a:schemeClr val="bg1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687CA68-718B-45E8-8294-B889DD84F4B4}"/>
                  </a:ext>
                </a:extLst>
              </p:cNvPr>
              <p:cNvSpPr/>
              <p:nvPr/>
            </p:nvSpPr>
            <p:spPr>
              <a:xfrm>
                <a:off x="7271291" y="1882249"/>
                <a:ext cx="1537011" cy="2475850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8AE01B7-52DA-4DDA-AFF1-9D4EC362992F}"/>
                  </a:ext>
                </a:extLst>
              </p:cNvPr>
              <p:cNvSpPr/>
              <p:nvPr/>
            </p:nvSpPr>
            <p:spPr>
              <a:xfrm rot="628173">
                <a:off x="7558838" y="2427102"/>
                <a:ext cx="937061" cy="1282256"/>
              </a:xfrm>
              <a:custGeom>
                <a:avLst/>
                <a:gdLst>
                  <a:gd name="connsiteX0" fmla="*/ 72231 w 937061"/>
                  <a:gd name="connsiteY0" fmla="*/ 508194 h 1282256"/>
                  <a:gd name="connsiteX1" fmla="*/ 139689 w 937061"/>
                  <a:gd name="connsiteY1" fmla="*/ 559080 h 1282256"/>
                  <a:gd name="connsiteX2" fmla="*/ 137581 w 937061"/>
                  <a:gd name="connsiteY2" fmla="*/ 579636 h 1282256"/>
                  <a:gd name="connsiteX3" fmla="*/ 173595 w 937061"/>
                  <a:gd name="connsiteY3" fmla="*/ 561778 h 1282256"/>
                  <a:gd name="connsiteX4" fmla="*/ 235622 w 937061"/>
                  <a:gd name="connsiteY4" fmla="*/ 562333 h 1282256"/>
                  <a:gd name="connsiteX5" fmla="*/ 265212 w 937061"/>
                  <a:gd name="connsiteY5" fmla="*/ 596791 h 1282256"/>
                  <a:gd name="connsiteX6" fmla="*/ 264188 w 937061"/>
                  <a:gd name="connsiteY6" fmla="*/ 602277 h 1282256"/>
                  <a:gd name="connsiteX7" fmla="*/ 251467 w 937061"/>
                  <a:gd name="connsiteY7" fmla="*/ 657997 h 1282256"/>
                  <a:gd name="connsiteX8" fmla="*/ 248802 w 937061"/>
                  <a:gd name="connsiteY8" fmla="*/ 665620 h 1282256"/>
                  <a:gd name="connsiteX9" fmla="*/ 226702 w 937061"/>
                  <a:gd name="connsiteY9" fmla="*/ 731221 h 1282256"/>
                  <a:gd name="connsiteX10" fmla="*/ 292287 w 937061"/>
                  <a:gd name="connsiteY10" fmla="*/ 797322 h 1282256"/>
                  <a:gd name="connsiteX11" fmla="*/ 318540 w 937061"/>
                  <a:gd name="connsiteY11" fmla="*/ 799397 h 1282256"/>
                  <a:gd name="connsiteX12" fmla="*/ 386587 w 937061"/>
                  <a:gd name="connsiteY12" fmla="*/ 855674 h 1282256"/>
                  <a:gd name="connsiteX13" fmla="*/ 391213 w 937061"/>
                  <a:gd name="connsiteY13" fmla="*/ 832209 h 1282256"/>
                  <a:gd name="connsiteX14" fmla="*/ 339010 w 937061"/>
                  <a:gd name="connsiteY14" fmla="*/ 777893 h 1282256"/>
                  <a:gd name="connsiteX15" fmla="*/ 374294 w 937061"/>
                  <a:gd name="connsiteY15" fmla="*/ 724114 h 1282256"/>
                  <a:gd name="connsiteX16" fmla="*/ 365526 w 937061"/>
                  <a:gd name="connsiteY16" fmla="*/ 703124 h 1282256"/>
                  <a:gd name="connsiteX17" fmla="*/ 314275 w 937061"/>
                  <a:gd name="connsiteY17" fmla="*/ 774111 h 1282256"/>
                  <a:gd name="connsiteX18" fmla="*/ 255752 w 937061"/>
                  <a:gd name="connsiteY18" fmla="*/ 746224 h 1282256"/>
                  <a:gd name="connsiteX19" fmla="*/ 257804 w 937061"/>
                  <a:gd name="connsiteY19" fmla="*/ 700011 h 1282256"/>
                  <a:gd name="connsiteX20" fmla="*/ 281358 w 937061"/>
                  <a:gd name="connsiteY20" fmla="*/ 666529 h 1282256"/>
                  <a:gd name="connsiteX21" fmla="*/ 276069 w 937061"/>
                  <a:gd name="connsiteY21" fmla="*/ 646729 h 1282256"/>
                  <a:gd name="connsiteX22" fmla="*/ 315725 w 937061"/>
                  <a:gd name="connsiteY22" fmla="*/ 605586 h 1282256"/>
                  <a:gd name="connsiteX23" fmla="*/ 348811 w 937061"/>
                  <a:gd name="connsiteY23" fmla="*/ 615972 h 1282256"/>
                  <a:gd name="connsiteX24" fmla="*/ 355707 w 937061"/>
                  <a:gd name="connsiteY24" fmla="*/ 609198 h 1282256"/>
                  <a:gd name="connsiteX25" fmla="*/ 423989 w 937061"/>
                  <a:gd name="connsiteY25" fmla="*/ 603914 h 1282256"/>
                  <a:gd name="connsiteX26" fmla="*/ 462978 w 937061"/>
                  <a:gd name="connsiteY26" fmla="*/ 667189 h 1282256"/>
                  <a:gd name="connsiteX27" fmla="*/ 447498 w 937061"/>
                  <a:gd name="connsiteY27" fmla="*/ 742160 h 1282256"/>
                  <a:gd name="connsiteX28" fmla="*/ 444272 w 937061"/>
                  <a:gd name="connsiteY28" fmla="*/ 747849 h 1282256"/>
                  <a:gd name="connsiteX29" fmla="*/ 468977 w 937061"/>
                  <a:gd name="connsiteY29" fmla="*/ 772413 h 1282256"/>
                  <a:gd name="connsiteX30" fmla="*/ 495847 w 937061"/>
                  <a:gd name="connsiteY30" fmla="*/ 863799 h 1282256"/>
                  <a:gd name="connsiteX31" fmla="*/ 444271 w 937061"/>
                  <a:gd name="connsiteY31" fmla="*/ 922014 h 1282256"/>
                  <a:gd name="connsiteX32" fmla="*/ 431747 w 937061"/>
                  <a:gd name="connsiteY32" fmla="*/ 921551 h 1282256"/>
                  <a:gd name="connsiteX33" fmla="*/ 442410 w 937061"/>
                  <a:gd name="connsiteY33" fmla="*/ 937592 h 1282256"/>
                  <a:gd name="connsiteX34" fmla="*/ 543619 w 937061"/>
                  <a:gd name="connsiteY34" fmla="*/ 1186492 h 1282256"/>
                  <a:gd name="connsiteX35" fmla="*/ 566594 w 937061"/>
                  <a:gd name="connsiteY35" fmla="*/ 1273228 h 1282256"/>
                  <a:gd name="connsiteX36" fmla="*/ 531195 w 937061"/>
                  <a:gd name="connsiteY36" fmla="*/ 1282256 h 1282256"/>
                  <a:gd name="connsiteX37" fmla="*/ 510987 w 937061"/>
                  <a:gd name="connsiteY37" fmla="*/ 1183176 h 1282256"/>
                  <a:gd name="connsiteX38" fmla="*/ 419465 w 937061"/>
                  <a:gd name="connsiteY38" fmla="*/ 965735 h 1282256"/>
                  <a:gd name="connsiteX39" fmla="*/ 380666 w 937061"/>
                  <a:gd name="connsiteY39" fmla="*/ 911088 h 1282256"/>
                  <a:gd name="connsiteX40" fmla="*/ 370913 w 937061"/>
                  <a:gd name="connsiteY40" fmla="*/ 906441 h 1282256"/>
                  <a:gd name="connsiteX41" fmla="*/ 360466 w 937061"/>
                  <a:gd name="connsiteY41" fmla="*/ 906130 h 1282256"/>
                  <a:gd name="connsiteX42" fmla="*/ 314518 w 937061"/>
                  <a:gd name="connsiteY42" fmla="*/ 920936 h 1282256"/>
                  <a:gd name="connsiteX43" fmla="*/ 256927 w 937061"/>
                  <a:gd name="connsiteY43" fmla="*/ 880449 h 1282256"/>
                  <a:gd name="connsiteX44" fmla="*/ 248732 w 937061"/>
                  <a:gd name="connsiteY44" fmla="*/ 847130 h 1282256"/>
                  <a:gd name="connsiteX45" fmla="*/ 247889 w 937061"/>
                  <a:gd name="connsiteY45" fmla="*/ 840361 h 1282256"/>
                  <a:gd name="connsiteX46" fmla="*/ 220304 w 937061"/>
                  <a:gd name="connsiteY46" fmla="*/ 848717 h 1282256"/>
                  <a:gd name="connsiteX47" fmla="*/ 136302 w 937061"/>
                  <a:gd name="connsiteY47" fmla="*/ 795389 h 1282256"/>
                  <a:gd name="connsiteX48" fmla="*/ 132240 w 937061"/>
                  <a:gd name="connsiteY48" fmla="*/ 772306 h 1282256"/>
                  <a:gd name="connsiteX49" fmla="*/ 132030 w 937061"/>
                  <a:gd name="connsiteY49" fmla="*/ 749123 h 1282256"/>
                  <a:gd name="connsiteX50" fmla="*/ 118944 w 937061"/>
                  <a:gd name="connsiteY50" fmla="*/ 746653 h 1282256"/>
                  <a:gd name="connsiteX51" fmla="*/ 28110 w 937061"/>
                  <a:gd name="connsiteY51" fmla="*/ 666272 h 1282256"/>
                  <a:gd name="connsiteX52" fmla="*/ 18430 w 937061"/>
                  <a:gd name="connsiteY52" fmla="*/ 570895 h 1282256"/>
                  <a:gd name="connsiteX53" fmla="*/ 72231 w 937061"/>
                  <a:gd name="connsiteY53" fmla="*/ 508194 h 1282256"/>
                  <a:gd name="connsiteX54" fmla="*/ 828778 w 937061"/>
                  <a:gd name="connsiteY54" fmla="*/ 368188 h 1282256"/>
                  <a:gd name="connsiteX55" fmla="*/ 903402 w 937061"/>
                  <a:gd name="connsiteY55" fmla="*/ 393916 h 1282256"/>
                  <a:gd name="connsiteX56" fmla="*/ 921670 w 937061"/>
                  <a:gd name="connsiteY56" fmla="*/ 560021 h 1282256"/>
                  <a:gd name="connsiteX57" fmla="*/ 873673 w 937061"/>
                  <a:gd name="connsiteY57" fmla="*/ 610037 h 1282256"/>
                  <a:gd name="connsiteX58" fmla="*/ 870382 w 937061"/>
                  <a:gd name="connsiteY58" fmla="*/ 612071 h 1282256"/>
                  <a:gd name="connsiteX59" fmla="*/ 881183 w 937061"/>
                  <a:gd name="connsiteY59" fmla="*/ 655093 h 1282256"/>
                  <a:gd name="connsiteX60" fmla="*/ 811085 w 937061"/>
                  <a:gd name="connsiteY60" fmla="*/ 738732 h 1282256"/>
                  <a:gd name="connsiteX61" fmla="*/ 793636 w 937061"/>
                  <a:gd name="connsiteY61" fmla="*/ 739105 h 1282256"/>
                  <a:gd name="connsiteX62" fmla="*/ 799023 w 937061"/>
                  <a:gd name="connsiteY62" fmla="*/ 768256 h 1282256"/>
                  <a:gd name="connsiteX63" fmla="*/ 794668 w 937061"/>
                  <a:gd name="connsiteY63" fmla="*/ 805320 h 1282256"/>
                  <a:gd name="connsiteX64" fmla="*/ 736637 w 937061"/>
                  <a:gd name="connsiteY64" fmla="*/ 842933 h 1282256"/>
                  <a:gd name="connsiteX65" fmla="*/ 711441 w 937061"/>
                  <a:gd name="connsiteY65" fmla="*/ 841070 h 1282256"/>
                  <a:gd name="connsiteX66" fmla="*/ 702708 w 937061"/>
                  <a:gd name="connsiteY66" fmla="*/ 844516 h 1282256"/>
                  <a:gd name="connsiteX67" fmla="*/ 683025 w 937061"/>
                  <a:gd name="connsiteY67" fmla="*/ 866563 h 1282256"/>
                  <a:gd name="connsiteX68" fmla="*/ 657843 w 937061"/>
                  <a:gd name="connsiteY68" fmla="*/ 881435 h 1282256"/>
                  <a:gd name="connsiteX69" fmla="*/ 694319 w 937061"/>
                  <a:gd name="connsiteY69" fmla="*/ 1016214 h 1282256"/>
                  <a:gd name="connsiteX70" fmla="*/ 713201 w 937061"/>
                  <a:gd name="connsiteY70" fmla="*/ 1156998 h 1282256"/>
                  <a:gd name="connsiteX71" fmla="*/ 720960 w 937061"/>
                  <a:gd name="connsiteY71" fmla="*/ 1258622 h 1282256"/>
                  <a:gd name="connsiteX72" fmla="*/ 679557 w 937061"/>
                  <a:gd name="connsiteY72" fmla="*/ 1261399 h 1282256"/>
                  <a:gd name="connsiteX73" fmla="*/ 677437 w 937061"/>
                  <a:gd name="connsiteY73" fmla="*/ 1146560 h 1282256"/>
                  <a:gd name="connsiteX74" fmla="*/ 658812 w 937061"/>
                  <a:gd name="connsiteY74" fmla="*/ 1013559 h 1282256"/>
                  <a:gd name="connsiteX75" fmla="*/ 620096 w 937061"/>
                  <a:gd name="connsiteY75" fmla="*/ 884815 h 1282256"/>
                  <a:gd name="connsiteX76" fmla="*/ 617487 w 937061"/>
                  <a:gd name="connsiteY76" fmla="*/ 885041 h 1282256"/>
                  <a:gd name="connsiteX77" fmla="*/ 582656 w 937061"/>
                  <a:gd name="connsiteY77" fmla="*/ 865072 h 1282256"/>
                  <a:gd name="connsiteX78" fmla="*/ 558217 w 937061"/>
                  <a:gd name="connsiteY78" fmla="*/ 771403 h 1282256"/>
                  <a:gd name="connsiteX79" fmla="*/ 575867 w 937061"/>
                  <a:gd name="connsiteY79" fmla="*/ 722513 h 1282256"/>
                  <a:gd name="connsiteX80" fmla="*/ 560670 w 937061"/>
                  <a:gd name="connsiteY80" fmla="*/ 708618 h 1282256"/>
                  <a:gd name="connsiteX81" fmla="*/ 534291 w 937061"/>
                  <a:gd name="connsiteY81" fmla="*/ 600031 h 1282256"/>
                  <a:gd name="connsiteX82" fmla="*/ 572231 w 937061"/>
                  <a:gd name="connsiteY82" fmla="*/ 560631 h 1282256"/>
                  <a:gd name="connsiteX83" fmla="*/ 603475 w 937061"/>
                  <a:gd name="connsiteY83" fmla="*/ 559950 h 1282256"/>
                  <a:gd name="connsiteX84" fmla="*/ 618559 w 937061"/>
                  <a:gd name="connsiteY84" fmla="*/ 565514 h 1282256"/>
                  <a:gd name="connsiteX85" fmla="*/ 649454 w 937061"/>
                  <a:gd name="connsiteY85" fmla="*/ 543101 h 1282256"/>
                  <a:gd name="connsiteX86" fmla="*/ 697970 w 937061"/>
                  <a:gd name="connsiteY86" fmla="*/ 567543 h 1282256"/>
                  <a:gd name="connsiteX87" fmla="*/ 700456 w 937061"/>
                  <a:gd name="connsiteY87" fmla="*/ 590917 h 1282256"/>
                  <a:gd name="connsiteX88" fmla="*/ 720550 w 937061"/>
                  <a:gd name="connsiteY88" fmla="*/ 600445 h 1282256"/>
                  <a:gd name="connsiteX89" fmla="*/ 751604 w 937061"/>
                  <a:gd name="connsiteY89" fmla="*/ 639520 h 1282256"/>
                  <a:gd name="connsiteX90" fmla="*/ 738347 w 937061"/>
                  <a:gd name="connsiteY90" fmla="*/ 683525 h 1282256"/>
                  <a:gd name="connsiteX91" fmla="*/ 707956 w 937061"/>
                  <a:gd name="connsiteY91" fmla="*/ 700956 h 1282256"/>
                  <a:gd name="connsiteX92" fmla="*/ 634896 w 937061"/>
                  <a:gd name="connsiteY92" fmla="*/ 651717 h 1282256"/>
                  <a:gd name="connsiteX93" fmla="*/ 633997 w 937061"/>
                  <a:gd name="connsiteY93" fmla="*/ 675512 h 1282256"/>
                  <a:gd name="connsiteX94" fmla="*/ 687058 w 937061"/>
                  <a:gd name="connsiteY94" fmla="*/ 716835 h 1282256"/>
                  <a:gd name="connsiteX95" fmla="*/ 656986 w 937061"/>
                  <a:gd name="connsiteY95" fmla="*/ 782282 h 1282256"/>
                  <a:gd name="connsiteX96" fmla="*/ 669532 w 937061"/>
                  <a:gd name="connsiteY96" fmla="*/ 802778 h 1282256"/>
                  <a:gd name="connsiteX97" fmla="*/ 712109 w 937061"/>
                  <a:gd name="connsiteY97" fmla="*/ 736651 h 1282256"/>
                  <a:gd name="connsiteX98" fmla="*/ 723692 w 937061"/>
                  <a:gd name="connsiteY98" fmla="*/ 721066 h 1282256"/>
                  <a:gd name="connsiteX99" fmla="*/ 776459 w 937061"/>
                  <a:gd name="connsiteY99" fmla="*/ 653872 h 1282256"/>
                  <a:gd name="connsiteX100" fmla="*/ 733368 w 937061"/>
                  <a:gd name="connsiteY100" fmla="*/ 578317 h 1282256"/>
                  <a:gd name="connsiteX101" fmla="*/ 723890 w 937061"/>
                  <a:gd name="connsiteY101" fmla="*/ 565605 h 1282256"/>
                  <a:gd name="connsiteX102" fmla="*/ 694098 w 937061"/>
                  <a:gd name="connsiteY102" fmla="*/ 523444 h 1282256"/>
                  <a:gd name="connsiteX103" fmla="*/ 690243 w 937061"/>
                  <a:gd name="connsiteY103" fmla="*/ 515805 h 1282256"/>
                  <a:gd name="connsiteX104" fmla="*/ 698774 w 937061"/>
                  <a:gd name="connsiteY104" fmla="*/ 485914 h 1282256"/>
                  <a:gd name="connsiteX105" fmla="*/ 755797 w 937061"/>
                  <a:gd name="connsiteY105" fmla="*/ 452765 h 1282256"/>
                  <a:gd name="connsiteX106" fmla="*/ 802978 w 937061"/>
                  <a:gd name="connsiteY106" fmla="*/ 455658 h 1282256"/>
                  <a:gd name="connsiteX107" fmla="*/ 792796 w 937061"/>
                  <a:gd name="connsiteY107" fmla="*/ 434725 h 1282256"/>
                  <a:gd name="connsiteX108" fmla="*/ 828778 w 937061"/>
                  <a:gd name="connsiteY108" fmla="*/ 368188 h 1282256"/>
                  <a:gd name="connsiteX109" fmla="*/ 80732 w 937061"/>
                  <a:gd name="connsiteY109" fmla="*/ 236718 h 1282256"/>
                  <a:gd name="connsiteX110" fmla="*/ 85733 w 937061"/>
                  <a:gd name="connsiteY110" fmla="*/ 243941 h 1282256"/>
                  <a:gd name="connsiteX111" fmla="*/ 165483 w 937061"/>
                  <a:gd name="connsiteY111" fmla="*/ 295204 h 1282256"/>
                  <a:gd name="connsiteX112" fmla="*/ 199590 w 937061"/>
                  <a:gd name="connsiteY112" fmla="*/ 324345 h 1282256"/>
                  <a:gd name="connsiteX113" fmla="*/ 183395 w 937061"/>
                  <a:gd name="connsiteY113" fmla="*/ 381115 h 1282256"/>
                  <a:gd name="connsiteX114" fmla="*/ 167577 w 937061"/>
                  <a:gd name="connsiteY114" fmla="*/ 388113 h 1282256"/>
                  <a:gd name="connsiteX115" fmla="*/ 179565 w 937061"/>
                  <a:gd name="connsiteY115" fmla="*/ 401175 h 1282256"/>
                  <a:gd name="connsiteX116" fmla="*/ 179992 w 937061"/>
                  <a:gd name="connsiteY116" fmla="*/ 449781 h 1282256"/>
                  <a:gd name="connsiteX117" fmla="*/ 108044 w 937061"/>
                  <a:gd name="connsiteY117" fmla="*/ 482632 h 1282256"/>
                  <a:gd name="connsiteX118" fmla="*/ 27201 w 937061"/>
                  <a:gd name="connsiteY118" fmla="*/ 505923 h 1282256"/>
                  <a:gd name="connsiteX119" fmla="*/ 570 w 937061"/>
                  <a:gd name="connsiteY119" fmla="*/ 441177 h 1282256"/>
                  <a:gd name="connsiteX120" fmla="*/ 70413 w 937061"/>
                  <a:gd name="connsiteY120" fmla="*/ 361661 h 1282256"/>
                  <a:gd name="connsiteX121" fmla="*/ 65724 w 937061"/>
                  <a:gd name="connsiteY121" fmla="*/ 357231 h 1282256"/>
                  <a:gd name="connsiteX122" fmla="*/ 36050 w 937061"/>
                  <a:gd name="connsiteY122" fmla="*/ 293659 h 1282256"/>
                  <a:gd name="connsiteX123" fmla="*/ 80732 w 937061"/>
                  <a:gd name="connsiteY123" fmla="*/ 236718 h 1282256"/>
                  <a:gd name="connsiteX124" fmla="*/ 734063 w 937061"/>
                  <a:gd name="connsiteY124" fmla="*/ 115786 h 1282256"/>
                  <a:gd name="connsiteX125" fmla="*/ 800039 w 937061"/>
                  <a:gd name="connsiteY125" fmla="*/ 168575 h 1282256"/>
                  <a:gd name="connsiteX126" fmla="*/ 790133 w 937061"/>
                  <a:gd name="connsiteY126" fmla="*/ 225202 h 1282256"/>
                  <a:gd name="connsiteX127" fmla="*/ 788636 w 937061"/>
                  <a:gd name="connsiteY127" fmla="*/ 228126 h 1282256"/>
                  <a:gd name="connsiteX128" fmla="*/ 788782 w 937061"/>
                  <a:gd name="connsiteY128" fmla="*/ 228914 h 1282256"/>
                  <a:gd name="connsiteX129" fmla="*/ 879477 w 937061"/>
                  <a:gd name="connsiteY129" fmla="*/ 273265 h 1282256"/>
                  <a:gd name="connsiteX130" fmla="*/ 880462 w 937061"/>
                  <a:gd name="connsiteY130" fmla="*/ 348046 h 1282256"/>
                  <a:gd name="connsiteX131" fmla="*/ 875371 w 937061"/>
                  <a:gd name="connsiteY131" fmla="*/ 346949 h 1282256"/>
                  <a:gd name="connsiteX132" fmla="*/ 802289 w 937061"/>
                  <a:gd name="connsiteY132" fmla="*/ 352714 h 1282256"/>
                  <a:gd name="connsiteX133" fmla="*/ 731227 w 937061"/>
                  <a:gd name="connsiteY133" fmla="*/ 357290 h 1282256"/>
                  <a:gd name="connsiteX134" fmla="*/ 699035 w 937061"/>
                  <a:gd name="connsiteY134" fmla="*/ 320868 h 1282256"/>
                  <a:gd name="connsiteX135" fmla="*/ 705546 w 937061"/>
                  <a:gd name="connsiteY135" fmla="*/ 292165 h 1282256"/>
                  <a:gd name="connsiteX136" fmla="*/ 707611 w 937061"/>
                  <a:gd name="connsiteY136" fmla="*/ 287913 h 1282256"/>
                  <a:gd name="connsiteX137" fmla="*/ 691898 w 937061"/>
                  <a:gd name="connsiteY137" fmla="*/ 287761 h 1282256"/>
                  <a:gd name="connsiteX138" fmla="*/ 656836 w 937061"/>
                  <a:gd name="connsiteY138" fmla="*/ 256759 h 1282256"/>
                  <a:gd name="connsiteX139" fmla="*/ 657076 w 937061"/>
                  <a:gd name="connsiteY139" fmla="*/ 221678 h 1282256"/>
                  <a:gd name="connsiteX140" fmla="*/ 672162 w 937061"/>
                  <a:gd name="connsiteY140" fmla="*/ 203002 h 1282256"/>
                  <a:gd name="connsiteX141" fmla="*/ 732996 w 937061"/>
                  <a:gd name="connsiteY141" fmla="*/ 118834 h 1282256"/>
                  <a:gd name="connsiteX142" fmla="*/ 734063 w 937061"/>
                  <a:gd name="connsiteY142" fmla="*/ 115786 h 1282256"/>
                  <a:gd name="connsiteX143" fmla="*/ 234805 w 937061"/>
                  <a:gd name="connsiteY143" fmla="*/ 54681 h 1282256"/>
                  <a:gd name="connsiteX144" fmla="*/ 265378 w 937061"/>
                  <a:gd name="connsiteY144" fmla="*/ 49820 h 1282256"/>
                  <a:gd name="connsiteX145" fmla="*/ 314937 w 937061"/>
                  <a:gd name="connsiteY145" fmla="*/ 75496 h 1282256"/>
                  <a:gd name="connsiteX146" fmla="*/ 345601 w 937061"/>
                  <a:gd name="connsiteY146" fmla="*/ 197347 h 1282256"/>
                  <a:gd name="connsiteX147" fmla="*/ 334083 w 937061"/>
                  <a:gd name="connsiteY147" fmla="*/ 235327 h 1282256"/>
                  <a:gd name="connsiteX148" fmla="*/ 353353 w 937061"/>
                  <a:gd name="connsiteY148" fmla="*/ 413468 h 1282256"/>
                  <a:gd name="connsiteX149" fmla="*/ 418223 w 937061"/>
                  <a:gd name="connsiteY149" fmla="*/ 498850 h 1282256"/>
                  <a:gd name="connsiteX150" fmla="*/ 414075 w 937061"/>
                  <a:gd name="connsiteY150" fmla="*/ 570097 h 1282256"/>
                  <a:gd name="connsiteX151" fmla="*/ 374791 w 937061"/>
                  <a:gd name="connsiteY151" fmla="*/ 572468 h 1282256"/>
                  <a:gd name="connsiteX152" fmla="*/ 347212 w 937061"/>
                  <a:gd name="connsiteY152" fmla="*/ 583064 h 1282256"/>
                  <a:gd name="connsiteX153" fmla="*/ 340945 w 937061"/>
                  <a:gd name="connsiteY153" fmla="*/ 584425 h 1282256"/>
                  <a:gd name="connsiteX154" fmla="*/ 286621 w 937061"/>
                  <a:gd name="connsiteY154" fmla="*/ 583668 h 1282256"/>
                  <a:gd name="connsiteX155" fmla="*/ 233948 w 937061"/>
                  <a:gd name="connsiteY155" fmla="*/ 534531 h 1282256"/>
                  <a:gd name="connsiteX156" fmla="*/ 162779 w 937061"/>
                  <a:gd name="connsiteY156" fmla="*/ 538517 h 1282256"/>
                  <a:gd name="connsiteX157" fmla="*/ 146371 w 937061"/>
                  <a:gd name="connsiteY157" fmla="*/ 502641 h 1282256"/>
                  <a:gd name="connsiteX158" fmla="*/ 196829 w 937061"/>
                  <a:gd name="connsiteY158" fmla="*/ 467040 h 1282256"/>
                  <a:gd name="connsiteX159" fmla="*/ 291634 w 937061"/>
                  <a:gd name="connsiteY159" fmla="*/ 464187 h 1282256"/>
                  <a:gd name="connsiteX160" fmla="*/ 339848 w 937061"/>
                  <a:gd name="connsiteY160" fmla="*/ 495814 h 1282256"/>
                  <a:gd name="connsiteX161" fmla="*/ 344709 w 937061"/>
                  <a:gd name="connsiteY161" fmla="*/ 472509 h 1282256"/>
                  <a:gd name="connsiteX162" fmla="*/ 302160 w 937061"/>
                  <a:gd name="connsiteY162" fmla="*/ 429650 h 1282256"/>
                  <a:gd name="connsiteX163" fmla="*/ 317151 w 937061"/>
                  <a:gd name="connsiteY163" fmla="*/ 371880 h 1282256"/>
                  <a:gd name="connsiteX164" fmla="*/ 300153 w 937061"/>
                  <a:gd name="connsiteY164" fmla="*/ 354855 h 1282256"/>
                  <a:gd name="connsiteX165" fmla="*/ 275979 w 937061"/>
                  <a:gd name="connsiteY165" fmla="*/ 409229 h 1282256"/>
                  <a:gd name="connsiteX166" fmla="*/ 278835 w 937061"/>
                  <a:gd name="connsiteY166" fmla="*/ 436812 h 1282256"/>
                  <a:gd name="connsiteX167" fmla="*/ 277330 w 937061"/>
                  <a:gd name="connsiteY167" fmla="*/ 442997 h 1282256"/>
                  <a:gd name="connsiteX168" fmla="*/ 211427 w 937061"/>
                  <a:gd name="connsiteY168" fmla="*/ 446824 h 1282256"/>
                  <a:gd name="connsiteX169" fmla="*/ 209401 w 937061"/>
                  <a:gd name="connsiteY169" fmla="*/ 440273 h 1282256"/>
                  <a:gd name="connsiteX170" fmla="*/ 206434 w 937061"/>
                  <a:gd name="connsiteY170" fmla="*/ 398858 h 1282256"/>
                  <a:gd name="connsiteX171" fmla="*/ 207223 w 937061"/>
                  <a:gd name="connsiteY171" fmla="*/ 393213 h 1282256"/>
                  <a:gd name="connsiteX172" fmla="*/ 213263 w 937061"/>
                  <a:gd name="connsiteY172" fmla="*/ 300227 h 1282256"/>
                  <a:gd name="connsiteX173" fmla="*/ 210849 w 937061"/>
                  <a:gd name="connsiteY173" fmla="*/ 295987 h 1282256"/>
                  <a:gd name="connsiteX174" fmla="*/ 230359 w 937061"/>
                  <a:gd name="connsiteY174" fmla="*/ 289124 h 1282256"/>
                  <a:gd name="connsiteX175" fmla="*/ 278448 w 937061"/>
                  <a:gd name="connsiteY175" fmla="*/ 208737 h 1282256"/>
                  <a:gd name="connsiteX176" fmla="*/ 283559 w 937061"/>
                  <a:gd name="connsiteY176" fmla="*/ 197812 h 1282256"/>
                  <a:gd name="connsiteX177" fmla="*/ 314933 w 937061"/>
                  <a:gd name="connsiteY177" fmla="*/ 142718 h 1282256"/>
                  <a:gd name="connsiteX178" fmla="*/ 291729 w 937061"/>
                  <a:gd name="connsiteY178" fmla="*/ 141710 h 1282256"/>
                  <a:gd name="connsiteX179" fmla="*/ 204653 w 937061"/>
                  <a:gd name="connsiteY179" fmla="*/ 172059 h 1282256"/>
                  <a:gd name="connsiteX180" fmla="*/ 190282 w 937061"/>
                  <a:gd name="connsiteY180" fmla="*/ 190196 h 1282256"/>
                  <a:gd name="connsiteX181" fmla="*/ 254302 w 937061"/>
                  <a:gd name="connsiteY181" fmla="*/ 210348 h 1282256"/>
                  <a:gd name="connsiteX182" fmla="*/ 206445 w 937061"/>
                  <a:gd name="connsiteY182" fmla="*/ 272154 h 1282256"/>
                  <a:gd name="connsiteX183" fmla="*/ 114462 w 937061"/>
                  <a:gd name="connsiteY183" fmla="*/ 240670 h 1282256"/>
                  <a:gd name="connsiteX184" fmla="*/ 120246 w 937061"/>
                  <a:gd name="connsiteY184" fmla="*/ 146306 h 1282256"/>
                  <a:gd name="connsiteX185" fmla="*/ 159117 w 937061"/>
                  <a:gd name="connsiteY185" fmla="*/ 137290 h 1282256"/>
                  <a:gd name="connsiteX186" fmla="*/ 166880 w 937061"/>
                  <a:gd name="connsiteY186" fmla="*/ 133004 h 1282256"/>
                  <a:gd name="connsiteX187" fmla="*/ 208914 w 937061"/>
                  <a:gd name="connsiteY187" fmla="*/ 71662 h 1282256"/>
                  <a:gd name="connsiteX188" fmla="*/ 234805 w 937061"/>
                  <a:gd name="connsiteY188" fmla="*/ 54681 h 1282256"/>
                  <a:gd name="connsiteX189" fmla="*/ 518054 w 937061"/>
                  <a:gd name="connsiteY189" fmla="*/ 685 h 1282256"/>
                  <a:gd name="connsiteX190" fmla="*/ 567481 w 937061"/>
                  <a:gd name="connsiteY190" fmla="*/ 11310 h 1282256"/>
                  <a:gd name="connsiteX191" fmla="*/ 617166 w 937061"/>
                  <a:gd name="connsiteY191" fmla="*/ 49796 h 1282256"/>
                  <a:gd name="connsiteX192" fmla="*/ 624803 w 937061"/>
                  <a:gd name="connsiteY192" fmla="*/ 51439 h 1282256"/>
                  <a:gd name="connsiteX193" fmla="*/ 685335 w 937061"/>
                  <a:gd name="connsiteY193" fmla="*/ 54921 h 1282256"/>
                  <a:gd name="connsiteX194" fmla="*/ 709531 w 937061"/>
                  <a:gd name="connsiteY194" fmla="*/ 114208 h 1282256"/>
                  <a:gd name="connsiteX195" fmla="*/ 661812 w 937061"/>
                  <a:gd name="connsiteY195" fmla="*/ 180063 h 1282256"/>
                  <a:gd name="connsiteX196" fmla="*/ 610202 w 937061"/>
                  <a:gd name="connsiteY196" fmla="*/ 195099 h 1282256"/>
                  <a:gd name="connsiteX197" fmla="*/ 562692 w 937061"/>
                  <a:gd name="connsiteY197" fmla="*/ 152954 h 1282256"/>
                  <a:gd name="connsiteX198" fmla="*/ 615624 w 937061"/>
                  <a:gd name="connsiteY198" fmla="*/ 112005 h 1282256"/>
                  <a:gd name="connsiteX199" fmla="*/ 594985 w 937061"/>
                  <a:gd name="connsiteY199" fmla="*/ 99523 h 1282256"/>
                  <a:gd name="connsiteX200" fmla="*/ 549403 w 937061"/>
                  <a:gd name="connsiteY200" fmla="*/ 129539 h 1282256"/>
                  <a:gd name="connsiteX201" fmla="*/ 503638 w 937061"/>
                  <a:gd name="connsiteY201" fmla="*/ 102348 h 1282256"/>
                  <a:gd name="connsiteX202" fmla="*/ 481968 w 937061"/>
                  <a:gd name="connsiteY202" fmla="*/ 111852 h 1282256"/>
                  <a:gd name="connsiteX203" fmla="*/ 529275 w 937061"/>
                  <a:gd name="connsiteY203" fmla="*/ 151795 h 1282256"/>
                  <a:gd name="connsiteX204" fmla="*/ 540380 w 937061"/>
                  <a:gd name="connsiteY204" fmla="*/ 163391 h 1282256"/>
                  <a:gd name="connsiteX205" fmla="*/ 586552 w 937061"/>
                  <a:gd name="connsiteY205" fmla="*/ 213729 h 1282256"/>
                  <a:gd name="connsiteX206" fmla="*/ 633128 w 937061"/>
                  <a:gd name="connsiteY206" fmla="*/ 217751 h 1282256"/>
                  <a:gd name="connsiteX207" fmla="*/ 631375 w 937061"/>
                  <a:gd name="connsiteY207" fmla="*/ 243538 h 1282256"/>
                  <a:gd name="connsiteX208" fmla="*/ 670400 w 937061"/>
                  <a:gd name="connsiteY208" fmla="*/ 307011 h 1282256"/>
                  <a:gd name="connsiteX209" fmla="*/ 674359 w 937061"/>
                  <a:gd name="connsiteY209" fmla="*/ 313002 h 1282256"/>
                  <a:gd name="connsiteX210" fmla="*/ 686366 w 937061"/>
                  <a:gd name="connsiteY210" fmla="*/ 351523 h 1282256"/>
                  <a:gd name="connsiteX211" fmla="*/ 686786 w 937061"/>
                  <a:gd name="connsiteY211" fmla="*/ 360408 h 1282256"/>
                  <a:gd name="connsiteX212" fmla="*/ 624276 w 937061"/>
                  <a:gd name="connsiteY212" fmla="*/ 379293 h 1282256"/>
                  <a:gd name="connsiteX213" fmla="*/ 620186 w 937061"/>
                  <a:gd name="connsiteY213" fmla="*/ 371494 h 1282256"/>
                  <a:gd name="connsiteX214" fmla="*/ 577039 w 937061"/>
                  <a:gd name="connsiteY214" fmla="*/ 307763 h 1282256"/>
                  <a:gd name="connsiteX215" fmla="*/ 571263 w 937061"/>
                  <a:gd name="connsiteY215" fmla="*/ 305164 h 1282256"/>
                  <a:gd name="connsiteX216" fmla="*/ 561472 w 937061"/>
                  <a:gd name="connsiteY216" fmla="*/ 327139 h 1282256"/>
                  <a:gd name="connsiteX217" fmla="*/ 596193 w 937061"/>
                  <a:gd name="connsiteY217" fmla="*/ 376131 h 1282256"/>
                  <a:gd name="connsiteX218" fmla="*/ 571697 w 937061"/>
                  <a:gd name="connsiteY218" fmla="*/ 430972 h 1282256"/>
                  <a:gd name="connsiteX219" fmla="*/ 584565 w 937061"/>
                  <a:gd name="connsiteY219" fmla="*/ 451001 h 1282256"/>
                  <a:gd name="connsiteX220" fmla="*/ 618292 w 937061"/>
                  <a:gd name="connsiteY220" fmla="*/ 404232 h 1282256"/>
                  <a:gd name="connsiteX221" fmla="*/ 707017 w 937061"/>
                  <a:gd name="connsiteY221" fmla="*/ 373985 h 1282256"/>
                  <a:gd name="connsiteX222" fmla="*/ 737381 w 937061"/>
                  <a:gd name="connsiteY222" fmla="*/ 385077 h 1282256"/>
                  <a:gd name="connsiteX223" fmla="*/ 767814 w 937061"/>
                  <a:gd name="connsiteY223" fmla="*/ 388823 h 1282256"/>
                  <a:gd name="connsiteX224" fmla="*/ 765487 w 937061"/>
                  <a:gd name="connsiteY224" fmla="*/ 426939 h 1282256"/>
                  <a:gd name="connsiteX225" fmla="*/ 665711 w 937061"/>
                  <a:gd name="connsiteY225" fmla="*/ 514227 h 1282256"/>
                  <a:gd name="connsiteX226" fmla="*/ 615799 w 937061"/>
                  <a:gd name="connsiteY226" fmla="*/ 534043 h 1282256"/>
                  <a:gd name="connsiteX227" fmla="*/ 611378 w 937061"/>
                  <a:gd name="connsiteY227" fmla="*/ 535471 h 1282256"/>
                  <a:gd name="connsiteX228" fmla="*/ 545354 w 937061"/>
                  <a:gd name="connsiteY228" fmla="*/ 547467 h 1282256"/>
                  <a:gd name="connsiteX229" fmla="*/ 543618 w 937061"/>
                  <a:gd name="connsiteY229" fmla="*/ 547992 h 1282256"/>
                  <a:gd name="connsiteX230" fmla="*/ 543114 w 937061"/>
                  <a:gd name="connsiteY230" fmla="*/ 378809 h 1282256"/>
                  <a:gd name="connsiteX231" fmla="*/ 481297 w 937061"/>
                  <a:gd name="connsiteY231" fmla="*/ 302233 h 1282256"/>
                  <a:gd name="connsiteX232" fmla="*/ 497521 w 937061"/>
                  <a:gd name="connsiteY232" fmla="*/ 205940 h 1282256"/>
                  <a:gd name="connsiteX233" fmla="*/ 471375 w 937061"/>
                  <a:gd name="connsiteY233" fmla="*/ 172476 h 1282256"/>
                  <a:gd name="connsiteX234" fmla="*/ 460261 w 937061"/>
                  <a:gd name="connsiteY234" fmla="*/ 46197 h 1282256"/>
                  <a:gd name="connsiteX235" fmla="*/ 518054 w 937061"/>
                  <a:gd name="connsiteY235" fmla="*/ 685 h 128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</a:cxnLst>
                <a:rect l="l" t="t" r="r" b="b"/>
                <a:pathLst>
                  <a:path w="937061" h="1282256">
                    <a:moveTo>
                      <a:pt x="72231" y="508194"/>
                    </a:moveTo>
                    <a:cubicBezTo>
                      <a:pt x="110176" y="495275"/>
                      <a:pt x="141455" y="519031"/>
                      <a:pt x="139689" y="559080"/>
                    </a:cubicBezTo>
                    <a:cubicBezTo>
                      <a:pt x="139351" y="566068"/>
                      <a:pt x="138225" y="573202"/>
                      <a:pt x="137581" y="579636"/>
                    </a:cubicBezTo>
                    <a:cubicBezTo>
                      <a:pt x="149335" y="573797"/>
                      <a:pt x="161104" y="566938"/>
                      <a:pt x="173595" y="561778"/>
                    </a:cubicBezTo>
                    <a:cubicBezTo>
                      <a:pt x="194067" y="553512"/>
                      <a:pt x="215165" y="550836"/>
                      <a:pt x="235622" y="562333"/>
                    </a:cubicBezTo>
                    <a:cubicBezTo>
                      <a:pt x="249692" y="570123"/>
                      <a:pt x="258507" y="582549"/>
                      <a:pt x="265212" y="596791"/>
                    </a:cubicBezTo>
                    <a:cubicBezTo>
                      <a:pt x="265897" y="598294"/>
                      <a:pt x="265188" y="601073"/>
                      <a:pt x="264188" y="602277"/>
                    </a:cubicBezTo>
                    <a:cubicBezTo>
                      <a:pt x="251373" y="618904"/>
                      <a:pt x="247251" y="637387"/>
                      <a:pt x="251467" y="657997"/>
                    </a:cubicBezTo>
                    <a:cubicBezTo>
                      <a:pt x="251904" y="660360"/>
                      <a:pt x="250479" y="663679"/>
                      <a:pt x="248802" y="665620"/>
                    </a:cubicBezTo>
                    <a:cubicBezTo>
                      <a:pt x="232301" y="684354"/>
                      <a:pt x="223028" y="705826"/>
                      <a:pt x="226702" y="731221"/>
                    </a:cubicBezTo>
                    <a:cubicBezTo>
                      <a:pt x="231605" y="766574"/>
                      <a:pt x="256814" y="791656"/>
                      <a:pt x="292287" y="797322"/>
                    </a:cubicBezTo>
                    <a:cubicBezTo>
                      <a:pt x="300478" y="798661"/>
                      <a:pt x="309043" y="798708"/>
                      <a:pt x="318540" y="799397"/>
                    </a:cubicBezTo>
                    <a:cubicBezTo>
                      <a:pt x="330434" y="829589"/>
                      <a:pt x="353581" y="847922"/>
                      <a:pt x="386587" y="855674"/>
                    </a:cubicBezTo>
                    <a:cubicBezTo>
                      <a:pt x="388158" y="847643"/>
                      <a:pt x="389605" y="840043"/>
                      <a:pt x="391213" y="832209"/>
                    </a:cubicBezTo>
                    <a:cubicBezTo>
                      <a:pt x="363044" y="824173"/>
                      <a:pt x="342646" y="808591"/>
                      <a:pt x="339010" y="777893"/>
                    </a:cubicBezTo>
                    <a:cubicBezTo>
                      <a:pt x="336531" y="756758"/>
                      <a:pt x="346844" y="742020"/>
                      <a:pt x="374294" y="724114"/>
                    </a:cubicBezTo>
                    <a:cubicBezTo>
                      <a:pt x="371371" y="717117"/>
                      <a:pt x="368449" y="710120"/>
                      <a:pt x="365526" y="703124"/>
                    </a:cubicBezTo>
                    <a:cubicBezTo>
                      <a:pt x="339298" y="710007"/>
                      <a:pt x="321614" y="734460"/>
                      <a:pt x="314275" y="774111"/>
                    </a:cubicBezTo>
                    <a:cubicBezTo>
                      <a:pt x="290368" y="778122"/>
                      <a:pt x="265358" y="766244"/>
                      <a:pt x="255752" y="746224"/>
                    </a:cubicBezTo>
                    <a:cubicBezTo>
                      <a:pt x="248361" y="730477"/>
                      <a:pt x="249498" y="714583"/>
                      <a:pt x="257804" y="700011"/>
                    </a:cubicBezTo>
                    <a:cubicBezTo>
                      <a:pt x="263879" y="687685"/>
                      <a:pt x="272863" y="677876"/>
                      <a:pt x="281358" y="666529"/>
                    </a:cubicBezTo>
                    <a:cubicBezTo>
                      <a:pt x="279908" y="660889"/>
                      <a:pt x="277416" y="654017"/>
                      <a:pt x="276069" y="646729"/>
                    </a:cubicBezTo>
                    <a:cubicBezTo>
                      <a:pt x="271404" y="619276"/>
                      <a:pt x="288248" y="601294"/>
                      <a:pt x="315725" y="605586"/>
                    </a:cubicBezTo>
                    <a:cubicBezTo>
                      <a:pt x="326623" y="607240"/>
                      <a:pt x="337119" y="612225"/>
                      <a:pt x="348811" y="615972"/>
                    </a:cubicBezTo>
                    <a:cubicBezTo>
                      <a:pt x="350168" y="614499"/>
                      <a:pt x="352920" y="611750"/>
                      <a:pt x="355707" y="609198"/>
                    </a:cubicBezTo>
                    <a:cubicBezTo>
                      <a:pt x="375418" y="591297"/>
                      <a:pt x="401497" y="589125"/>
                      <a:pt x="423989" y="603914"/>
                    </a:cubicBezTo>
                    <a:cubicBezTo>
                      <a:pt x="446911" y="618826"/>
                      <a:pt x="458728" y="640883"/>
                      <a:pt x="462978" y="667189"/>
                    </a:cubicBezTo>
                    <a:cubicBezTo>
                      <a:pt x="467140" y="694123"/>
                      <a:pt x="460690" y="718741"/>
                      <a:pt x="447498" y="742160"/>
                    </a:cubicBezTo>
                    <a:cubicBezTo>
                      <a:pt x="446251" y="744224"/>
                      <a:pt x="445200" y="746252"/>
                      <a:pt x="444272" y="747849"/>
                    </a:cubicBezTo>
                    <a:cubicBezTo>
                      <a:pt x="452753" y="756263"/>
                      <a:pt x="461679" y="763780"/>
                      <a:pt x="468977" y="772413"/>
                    </a:cubicBezTo>
                    <a:cubicBezTo>
                      <a:pt x="491574" y="798793"/>
                      <a:pt x="503038" y="828859"/>
                      <a:pt x="495847" y="863799"/>
                    </a:cubicBezTo>
                    <a:cubicBezTo>
                      <a:pt x="489963" y="892589"/>
                      <a:pt x="473198" y="913206"/>
                      <a:pt x="444271" y="922014"/>
                    </a:cubicBezTo>
                    <a:lnTo>
                      <a:pt x="431747" y="921551"/>
                    </a:lnTo>
                    <a:lnTo>
                      <a:pt x="442410" y="937592"/>
                    </a:lnTo>
                    <a:cubicBezTo>
                      <a:pt x="487480" y="1016676"/>
                      <a:pt x="529845" y="1122313"/>
                      <a:pt x="543619" y="1186492"/>
                    </a:cubicBezTo>
                    <a:cubicBezTo>
                      <a:pt x="550598" y="1215224"/>
                      <a:pt x="555819" y="1248481"/>
                      <a:pt x="566594" y="1273228"/>
                    </a:cubicBezTo>
                    <a:lnTo>
                      <a:pt x="531195" y="1282256"/>
                    </a:lnTo>
                    <a:cubicBezTo>
                      <a:pt x="524459" y="1249229"/>
                      <a:pt x="517723" y="1216203"/>
                      <a:pt x="510987" y="1183176"/>
                    </a:cubicBezTo>
                    <a:cubicBezTo>
                      <a:pt x="491057" y="1106410"/>
                      <a:pt x="461690" y="1033323"/>
                      <a:pt x="419465" y="965735"/>
                    </a:cubicBezTo>
                    <a:lnTo>
                      <a:pt x="380666" y="911088"/>
                    </a:lnTo>
                    <a:lnTo>
                      <a:pt x="370913" y="906441"/>
                    </a:lnTo>
                    <a:cubicBezTo>
                      <a:pt x="367054" y="904302"/>
                      <a:pt x="364509" y="903754"/>
                      <a:pt x="360466" y="906130"/>
                    </a:cubicBezTo>
                    <a:cubicBezTo>
                      <a:pt x="346392" y="914842"/>
                      <a:pt x="331143" y="920512"/>
                      <a:pt x="314518" y="920936"/>
                    </a:cubicBezTo>
                    <a:cubicBezTo>
                      <a:pt x="287950" y="921567"/>
                      <a:pt x="267107" y="906882"/>
                      <a:pt x="256927" y="880449"/>
                    </a:cubicBezTo>
                    <a:cubicBezTo>
                      <a:pt x="252918" y="869783"/>
                      <a:pt x="251397" y="858249"/>
                      <a:pt x="248732" y="847130"/>
                    </a:cubicBezTo>
                    <a:cubicBezTo>
                      <a:pt x="248098" y="844804"/>
                      <a:pt x="248092" y="842563"/>
                      <a:pt x="247889" y="840361"/>
                    </a:cubicBezTo>
                    <a:cubicBezTo>
                      <a:pt x="238455" y="843325"/>
                      <a:pt x="229525" y="846809"/>
                      <a:pt x="220304" y="848717"/>
                    </a:cubicBezTo>
                    <a:cubicBezTo>
                      <a:pt x="180981" y="856390"/>
                      <a:pt x="146339" y="834274"/>
                      <a:pt x="136302" y="795389"/>
                    </a:cubicBezTo>
                    <a:cubicBezTo>
                      <a:pt x="134291" y="787816"/>
                      <a:pt x="132872" y="780134"/>
                      <a:pt x="132240" y="772306"/>
                    </a:cubicBezTo>
                    <a:cubicBezTo>
                      <a:pt x="131484" y="764909"/>
                      <a:pt x="131910" y="757293"/>
                      <a:pt x="132030" y="749123"/>
                    </a:cubicBezTo>
                    <a:cubicBezTo>
                      <a:pt x="127799" y="748275"/>
                      <a:pt x="123408" y="747660"/>
                      <a:pt x="118944" y="746653"/>
                    </a:cubicBezTo>
                    <a:cubicBezTo>
                      <a:pt x="74070" y="736407"/>
                      <a:pt x="44624" y="708238"/>
                      <a:pt x="28110" y="666272"/>
                    </a:cubicBezTo>
                    <a:cubicBezTo>
                      <a:pt x="15910" y="635527"/>
                      <a:pt x="10210" y="603580"/>
                      <a:pt x="18430" y="570895"/>
                    </a:cubicBezTo>
                    <a:cubicBezTo>
                      <a:pt x="25779" y="541222"/>
                      <a:pt x="42144" y="518440"/>
                      <a:pt x="72231" y="508194"/>
                    </a:cubicBezTo>
                    <a:close/>
                    <a:moveTo>
                      <a:pt x="828778" y="368188"/>
                    </a:moveTo>
                    <a:cubicBezTo>
                      <a:pt x="858645" y="362262"/>
                      <a:pt x="883627" y="370681"/>
                      <a:pt x="903402" y="393916"/>
                    </a:cubicBezTo>
                    <a:cubicBezTo>
                      <a:pt x="939823" y="436686"/>
                      <a:pt x="947900" y="510155"/>
                      <a:pt x="921670" y="560021"/>
                    </a:cubicBezTo>
                    <a:cubicBezTo>
                      <a:pt x="910516" y="581230"/>
                      <a:pt x="894205" y="597688"/>
                      <a:pt x="873673" y="610037"/>
                    </a:cubicBezTo>
                    <a:cubicBezTo>
                      <a:pt x="872564" y="610650"/>
                      <a:pt x="871455" y="611263"/>
                      <a:pt x="870382" y="612071"/>
                    </a:cubicBezTo>
                    <a:cubicBezTo>
                      <a:pt x="874134" y="626859"/>
                      <a:pt x="879155" y="640802"/>
                      <a:pt x="881183" y="655093"/>
                    </a:cubicBezTo>
                    <a:cubicBezTo>
                      <a:pt x="888104" y="700259"/>
                      <a:pt x="856642" y="737240"/>
                      <a:pt x="811085" y="738732"/>
                    </a:cubicBezTo>
                    <a:cubicBezTo>
                      <a:pt x="805423" y="738963"/>
                      <a:pt x="799923" y="738961"/>
                      <a:pt x="793636" y="739105"/>
                    </a:cubicBezTo>
                    <a:cubicBezTo>
                      <a:pt x="795456" y="748953"/>
                      <a:pt x="797633" y="758532"/>
                      <a:pt x="799023" y="768256"/>
                    </a:cubicBezTo>
                    <a:cubicBezTo>
                      <a:pt x="800761" y="780973"/>
                      <a:pt x="799166" y="793286"/>
                      <a:pt x="794668" y="805320"/>
                    </a:cubicBezTo>
                    <a:cubicBezTo>
                      <a:pt x="785846" y="828135"/>
                      <a:pt x="763672" y="842622"/>
                      <a:pt x="736637" y="842933"/>
                    </a:cubicBezTo>
                    <a:cubicBezTo>
                      <a:pt x="728307" y="843046"/>
                      <a:pt x="719830" y="842371"/>
                      <a:pt x="711441" y="841070"/>
                    </a:cubicBezTo>
                    <a:cubicBezTo>
                      <a:pt x="707480" y="840580"/>
                      <a:pt x="705153" y="841213"/>
                      <a:pt x="702708" y="844516"/>
                    </a:cubicBezTo>
                    <a:cubicBezTo>
                      <a:pt x="696891" y="852721"/>
                      <a:pt x="690436" y="860229"/>
                      <a:pt x="683025" y="866563"/>
                    </a:cubicBezTo>
                    <a:lnTo>
                      <a:pt x="657843" y="881435"/>
                    </a:lnTo>
                    <a:lnTo>
                      <a:pt x="694319" y="1016214"/>
                    </a:lnTo>
                    <a:cubicBezTo>
                      <a:pt x="705217" y="1069419"/>
                      <a:pt x="712131" y="1119734"/>
                      <a:pt x="713201" y="1156998"/>
                    </a:cubicBezTo>
                    <a:cubicBezTo>
                      <a:pt x="715065" y="1190532"/>
                      <a:pt x="714032" y="1228757"/>
                      <a:pt x="720960" y="1258622"/>
                    </a:cubicBezTo>
                    <a:lnTo>
                      <a:pt x="679557" y="1261399"/>
                    </a:lnTo>
                    <a:cubicBezTo>
                      <a:pt x="678850" y="1223119"/>
                      <a:pt x="678143" y="1184840"/>
                      <a:pt x="677437" y="1146560"/>
                    </a:cubicBezTo>
                    <a:cubicBezTo>
                      <a:pt x="674228" y="1101631"/>
                      <a:pt x="668194" y="1057242"/>
                      <a:pt x="658812" y="1013559"/>
                    </a:cubicBezTo>
                    <a:lnTo>
                      <a:pt x="620096" y="884815"/>
                    </a:lnTo>
                    <a:lnTo>
                      <a:pt x="617487" y="885041"/>
                    </a:lnTo>
                    <a:cubicBezTo>
                      <a:pt x="604917" y="882194"/>
                      <a:pt x="593230" y="875442"/>
                      <a:pt x="582656" y="865072"/>
                    </a:cubicBezTo>
                    <a:cubicBezTo>
                      <a:pt x="556244" y="838990"/>
                      <a:pt x="550041" y="806525"/>
                      <a:pt x="558217" y="771403"/>
                    </a:cubicBezTo>
                    <a:cubicBezTo>
                      <a:pt x="562112" y="754999"/>
                      <a:pt x="569609" y="739354"/>
                      <a:pt x="575867" y="722513"/>
                    </a:cubicBezTo>
                    <a:cubicBezTo>
                      <a:pt x="571718" y="718798"/>
                      <a:pt x="565774" y="714192"/>
                      <a:pt x="560670" y="708618"/>
                    </a:cubicBezTo>
                    <a:cubicBezTo>
                      <a:pt x="531466" y="677348"/>
                      <a:pt x="519772" y="641620"/>
                      <a:pt x="534291" y="600031"/>
                    </a:cubicBezTo>
                    <a:cubicBezTo>
                      <a:pt x="540848" y="581504"/>
                      <a:pt x="552919" y="567458"/>
                      <a:pt x="572231" y="560631"/>
                    </a:cubicBezTo>
                    <a:cubicBezTo>
                      <a:pt x="582540" y="556892"/>
                      <a:pt x="593183" y="557167"/>
                      <a:pt x="603475" y="559950"/>
                    </a:cubicBezTo>
                    <a:cubicBezTo>
                      <a:pt x="609267" y="561527"/>
                      <a:pt x="614846" y="564164"/>
                      <a:pt x="618559" y="565514"/>
                    </a:cubicBezTo>
                    <a:cubicBezTo>
                      <a:pt x="629322" y="557618"/>
                      <a:pt x="638415" y="548400"/>
                      <a:pt x="649454" y="543101"/>
                    </a:cubicBezTo>
                    <a:cubicBezTo>
                      <a:pt x="672605" y="531694"/>
                      <a:pt x="692487" y="542279"/>
                      <a:pt x="697970" y="567543"/>
                    </a:cubicBezTo>
                    <a:cubicBezTo>
                      <a:pt x="699586" y="575189"/>
                      <a:pt x="699788" y="582892"/>
                      <a:pt x="700456" y="590917"/>
                    </a:cubicBezTo>
                    <a:cubicBezTo>
                      <a:pt x="706933" y="593998"/>
                      <a:pt x="713927" y="596576"/>
                      <a:pt x="720550" y="600445"/>
                    </a:cubicBezTo>
                    <a:cubicBezTo>
                      <a:pt x="735858" y="609431"/>
                      <a:pt x="747467" y="621545"/>
                      <a:pt x="751604" y="639520"/>
                    </a:cubicBezTo>
                    <a:cubicBezTo>
                      <a:pt x="755595" y="656708"/>
                      <a:pt x="750549" y="671289"/>
                      <a:pt x="738347" y="683525"/>
                    </a:cubicBezTo>
                    <a:cubicBezTo>
                      <a:pt x="729932" y="692006"/>
                      <a:pt x="719754" y="697554"/>
                      <a:pt x="707956" y="700956"/>
                    </a:cubicBezTo>
                    <a:cubicBezTo>
                      <a:pt x="693641" y="669787"/>
                      <a:pt x="669443" y="653481"/>
                      <a:pt x="634896" y="651717"/>
                    </a:cubicBezTo>
                    <a:cubicBezTo>
                      <a:pt x="634543" y="659726"/>
                      <a:pt x="634350" y="667503"/>
                      <a:pt x="633997" y="675512"/>
                    </a:cubicBezTo>
                    <a:cubicBezTo>
                      <a:pt x="660271" y="678805"/>
                      <a:pt x="681371" y="689369"/>
                      <a:pt x="687058" y="716835"/>
                    </a:cubicBezTo>
                    <a:cubicBezTo>
                      <a:pt x="692854" y="744894"/>
                      <a:pt x="679387" y="765716"/>
                      <a:pt x="656986" y="782282"/>
                    </a:cubicBezTo>
                    <a:cubicBezTo>
                      <a:pt x="661091" y="789060"/>
                      <a:pt x="665158" y="795641"/>
                      <a:pt x="669532" y="802778"/>
                    </a:cubicBezTo>
                    <a:cubicBezTo>
                      <a:pt x="693852" y="786673"/>
                      <a:pt x="709290" y="765487"/>
                      <a:pt x="712109" y="736651"/>
                    </a:cubicBezTo>
                    <a:cubicBezTo>
                      <a:pt x="712907" y="727745"/>
                      <a:pt x="715710" y="724171"/>
                      <a:pt x="723692" y="721066"/>
                    </a:cubicBezTo>
                    <a:cubicBezTo>
                      <a:pt x="753809" y="708779"/>
                      <a:pt x="773689" y="687383"/>
                      <a:pt x="776459" y="653872"/>
                    </a:cubicBezTo>
                    <a:cubicBezTo>
                      <a:pt x="779084" y="619572"/>
                      <a:pt x="762709" y="594895"/>
                      <a:pt x="733368" y="578317"/>
                    </a:cubicBezTo>
                    <a:cubicBezTo>
                      <a:pt x="727912" y="575252"/>
                      <a:pt x="725127" y="572303"/>
                      <a:pt x="723890" y="565605"/>
                    </a:cubicBezTo>
                    <a:cubicBezTo>
                      <a:pt x="720505" y="547287"/>
                      <a:pt x="710304" y="532876"/>
                      <a:pt x="694098" y="523444"/>
                    </a:cubicBezTo>
                    <a:cubicBezTo>
                      <a:pt x="690671" y="521430"/>
                      <a:pt x="689446" y="519211"/>
                      <a:pt x="690243" y="515805"/>
                    </a:cubicBezTo>
                    <a:cubicBezTo>
                      <a:pt x="692866" y="505747"/>
                      <a:pt x="694394" y="495279"/>
                      <a:pt x="698774" y="485914"/>
                    </a:cubicBezTo>
                    <a:cubicBezTo>
                      <a:pt x="710120" y="462428"/>
                      <a:pt x="731075" y="453464"/>
                      <a:pt x="755797" y="452765"/>
                    </a:cubicBezTo>
                    <a:cubicBezTo>
                      <a:pt x="771597" y="452290"/>
                      <a:pt x="787712" y="454610"/>
                      <a:pt x="802978" y="455658"/>
                    </a:cubicBezTo>
                    <a:cubicBezTo>
                      <a:pt x="800042" y="449682"/>
                      <a:pt x="795827" y="442313"/>
                      <a:pt x="792796" y="434725"/>
                    </a:cubicBezTo>
                    <a:cubicBezTo>
                      <a:pt x="780108" y="402441"/>
                      <a:pt x="795007" y="375039"/>
                      <a:pt x="828778" y="368188"/>
                    </a:cubicBezTo>
                    <a:close/>
                    <a:moveTo>
                      <a:pt x="80732" y="236718"/>
                    </a:moveTo>
                    <a:cubicBezTo>
                      <a:pt x="82386" y="239060"/>
                      <a:pt x="84041" y="241402"/>
                      <a:pt x="85733" y="243941"/>
                    </a:cubicBezTo>
                    <a:cubicBezTo>
                      <a:pt x="105038" y="272355"/>
                      <a:pt x="132213" y="289334"/>
                      <a:pt x="165483" y="295204"/>
                    </a:cubicBezTo>
                    <a:cubicBezTo>
                      <a:pt x="183391" y="298413"/>
                      <a:pt x="193256" y="308813"/>
                      <a:pt x="199590" y="324345"/>
                    </a:cubicBezTo>
                    <a:cubicBezTo>
                      <a:pt x="208088" y="344979"/>
                      <a:pt x="200922" y="370136"/>
                      <a:pt x="183395" y="381115"/>
                    </a:cubicBezTo>
                    <a:cubicBezTo>
                      <a:pt x="178799" y="383798"/>
                      <a:pt x="173231" y="385642"/>
                      <a:pt x="167577" y="388113"/>
                    </a:cubicBezTo>
                    <a:cubicBezTo>
                      <a:pt x="171406" y="392294"/>
                      <a:pt x="175861" y="396564"/>
                      <a:pt x="179565" y="401175"/>
                    </a:cubicBezTo>
                    <a:cubicBezTo>
                      <a:pt x="191398" y="416711"/>
                      <a:pt x="191808" y="434357"/>
                      <a:pt x="179992" y="449781"/>
                    </a:cubicBezTo>
                    <a:cubicBezTo>
                      <a:pt x="161928" y="473286"/>
                      <a:pt x="138040" y="484014"/>
                      <a:pt x="108044" y="482632"/>
                    </a:cubicBezTo>
                    <a:cubicBezTo>
                      <a:pt x="70199" y="480662"/>
                      <a:pt x="58475" y="484458"/>
                      <a:pt x="27201" y="505923"/>
                    </a:cubicBezTo>
                    <a:cubicBezTo>
                      <a:pt x="7335" y="488816"/>
                      <a:pt x="-2562" y="467219"/>
                      <a:pt x="570" y="441177"/>
                    </a:cubicBezTo>
                    <a:cubicBezTo>
                      <a:pt x="5466" y="399329"/>
                      <a:pt x="29111" y="372959"/>
                      <a:pt x="70413" y="361661"/>
                    </a:cubicBezTo>
                    <a:cubicBezTo>
                      <a:pt x="68706" y="360143"/>
                      <a:pt x="67197" y="358588"/>
                      <a:pt x="65724" y="357231"/>
                    </a:cubicBezTo>
                    <a:cubicBezTo>
                      <a:pt x="47471" y="340029"/>
                      <a:pt x="37055" y="318936"/>
                      <a:pt x="36050" y="293659"/>
                    </a:cubicBezTo>
                    <a:cubicBezTo>
                      <a:pt x="35113" y="266537"/>
                      <a:pt x="51607" y="245563"/>
                      <a:pt x="80732" y="236718"/>
                    </a:cubicBezTo>
                    <a:close/>
                    <a:moveTo>
                      <a:pt x="734063" y="115786"/>
                    </a:moveTo>
                    <a:cubicBezTo>
                      <a:pt x="769312" y="112531"/>
                      <a:pt x="794903" y="133062"/>
                      <a:pt x="800039" y="168575"/>
                    </a:cubicBezTo>
                    <a:cubicBezTo>
                      <a:pt x="802927" y="188615"/>
                      <a:pt x="799667" y="207347"/>
                      <a:pt x="790133" y="225202"/>
                    </a:cubicBezTo>
                    <a:cubicBezTo>
                      <a:pt x="789688" y="226098"/>
                      <a:pt x="789279" y="227193"/>
                      <a:pt x="788636" y="228126"/>
                    </a:cubicBezTo>
                    <a:cubicBezTo>
                      <a:pt x="788673" y="228323"/>
                      <a:pt x="788709" y="228520"/>
                      <a:pt x="788782" y="228914"/>
                    </a:cubicBezTo>
                    <a:cubicBezTo>
                      <a:pt x="828453" y="224231"/>
                      <a:pt x="859115" y="239140"/>
                      <a:pt x="879477" y="273265"/>
                    </a:cubicBezTo>
                    <a:cubicBezTo>
                      <a:pt x="893897" y="297285"/>
                      <a:pt x="893683" y="322583"/>
                      <a:pt x="880462" y="348046"/>
                    </a:cubicBezTo>
                    <a:cubicBezTo>
                      <a:pt x="878741" y="347548"/>
                      <a:pt x="877093" y="347446"/>
                      <a:pt x="875371" y="346949"/>
                    </a:cubicBezTo>
                    <a:cubicBezTo>
                      <a:pt x="850156" y="338368"/>
                      <a:pt x="825797" y="341036"/>
                      <a:pt x="802289" y="352714"/>
                    </a:cubicBezTo>
                    <a:cubicBezTo>
                      <a:pt x="779174" y="364318"/>
                      <a:pt x="755458" y="366052"/>
                      <a:pt x="731227" y="357290"/>
                    </a:cubicBezTo>
                    <a:cubicBezTo>
                      <a:pt x="714189" y="351067"/>
                      <a:pt x="701420" y="340390"/>
                      <a:pt x="699035" y="320868"/>
                    </a:cubicBezTo>
                    <a:cubicBezTo>
                      <a:pt x="697732" y="310516"/>
                      <a:pt x="701091" y="301136"/>
                      <a:pt x="705546" y="292165"/>
                    </a:cubicBezTo>
                    <a:cubicBezTo>
                      <a:pt x="706115" y="290837"/>
                      <a:pt x="706882" y="289474"/>
                      <a:pt x="707611" y="287913"/>
                    </a:cubicBezTo>
                    <a:cubicBezTo>
                      <a:pt x="702111" y="287911"/>
                      <a:pt x="696917" y="288463"/>
                      <a:pt x="691898" y="287761"/>
                    </a:cubicBezTo>
                    <a:cubicBezTo>
                      <a:pt x="673669" y="285018"/>
                      <a:pt x="662761" y="273386"/>
                      <a:pt x="656836" y="256759"/>
                    </a:cubicBezTo>
                    <a:cubicBezTo>
                      <a:pt x="652880" y="245268"/>
                      <a:pt x="652504" y="233319"/>
                      <a:pt x="657076" y="221678"/>
                    </a:cubicBezTo>
                    <a:cubicBezTo>
                      <a:pt x="660099" y="213786"/>
                      <a:pt x="664631" y="207448"/>
                      <a:pt x="672162" y="203002"/>
                    </a:cubicBezTo>
                    <a:cubicBezTo>
                      <a:pt x="704464" y="183791"/>
                      <a:pt x="725615" y="156050"/>
                      <a:pt x="732996" y="118834"/>
                    </a:cubicBezTo>
                    <a:cubicBezTo>
                      <a:pt x="733405" y="117741"/>
                      <a:pt x="733851" y="116844"/>
                      <a:pt x="734063" y="115786"/>
                    </a:cubicBezTo>
                    <a:close/>
                    <a:moveTo>
                      <a:pt x="234805" y="54681"/>
                    </a:moveTo>
                    <a:cubicBezTo>
                      <a:pt x="244119" y="50796"/>
                      <a:pt x="254214" y="48930"/>
                      <a:pt x="265378" y="49820"/>
                    </a:cubicBezTo>
                    <a:cubicBezTo>
                      <a:pt x="285431" y="51412"/>
                      <a:pt x="301834" y="60807"/>
                      <a:pt x="314937" y="75496"/>
                    </a:cubicBezTo>
                    <a:cubicBezTo>
                      <a:pt x="346284" y="110647"/>
                      <a:pt x="354358" y="152137"/>
                      <a:pt x="345601" y="197347"/>
                    </a:cubicBezTo>
                    <a:cubicBezTo>
                      <a:pt x="343095" y="210236"/>
                      <a:pt x="338042" y="222577"/>
                      <a:pt x="334083" y="235327"/>
                    </a:cubicBezTo>
                    <a:cubicBezTo>
                      <a:pt x="396552" y="283468"/>
                      <a:pt x="397932" y="358175"/>
                      <a:pt x="353353" y="413468"/>
                    </a:cubicBezTo>
                    <a:cubicBezTo>
                      <a:pt x="386181" y="433475"/>
                      <a:pt x="408834" y="461271"/>
                      <a:pt x="418223" y="498850"/>
                    </a:cubicBezTo>
                    <a:cubicBezTo>
                      <a:pt x="424422" y="523575"/>
                      <a:pt x="422771" y="547713"/>
                      <a:pt x="414075" y="570097"/>
                    </a:cubicBezTo>
                    <a:cubicBezTo>
                      <a:pt x="400353" y="570800"/>
                      <a:pt x="387201" y="570175"/>
                      <a:pt x="374791" y="572468"/>
                    </a:cubicBezTo>
                    <a:cubicBezTo>
                      <a:pt x="365336" y="574215"/>
                      <a:pt x="356339" y="579545"/>
                      <a:pt x="347212" y="583064"/>
                    </a:cubicBezTo>
                    <a:cubicBezTo>
                      <a:pt x="345118" y="583858"/>
                      <a:pt x="342703" y="585119"/>
                      <a:pt x="340945" y="584425"/>
                    </a:cubicBezTo>
                    <a:cubicBezTo>
                      <a:pt x="320158" y="576656"/>
                      <a:pt x="306706" y="577716"/>
                      <a:pt x="286621" y="583668"/>
                    </a:cubicBezTo>
                    <a:cubicBezTo>
                      <a:pt x="275089" y="560947"/>
                      <a:pt x="258734" y="542988"/>
                      <a:pt x="233948" y="534531"/>
                    </a:cubicBezTo>
                    <a:cubicBezTo>
                      <a:pt x="209361" y="526039"/>
                      <a:pt x="185309" y="529261"/>
                      <a:pt x="162779" y="538517"/>
                    </a:cubicBezTo>
                    <a:cubicBezTo>
                      <a:pt x="157261" y="526295"/>
                      <a:pt x="151853" y="514665"/>
                      <a:pt x="146371" y="502641"/>
                    </a:cubicBezTo>
                    <a:cubicBezTo>
                      <a:pt x="166223" y="496529"/>
                      <a:pt x="183874" y="485119"/>
                      <a:pt x="196829" y="467040"/>
                    </a:cubicBezTo>
                    <a:cubicBezTo>
                      <a:pt x="227102" y="489760"/>
                      <a:pt x="261161" y="489985"/>
                      <a:pt x="291634" y="464187"/>
                    </a:cubicBezTo>
                    <a:cubicBezTo>
                      <a:pt x="303898" y="479847"/>
                      <a:pt x="319250" y="491269"/>
                      <a:pt x="339848" y="495814"/>
                    </a:cubicBezTo>
                    <a:cubicBezTo>
                      <a:pt x="341456" y="487981"/>
                      <a:pt x="343137" y="480540"/>
                      <a:pt x="344709" y="472509"/>
                    </a:cubicBezTo>
                    <a:cubicBezTo>
                      <a:pt x="322528" y="466016"/>
                      <a:pt x="308439" y="451508"/>
                      <a:pt x="302160" y="429650"/>
                    </a:cubicBezTo>
                    <a:cubicBezTo>
                      <a:pt x="295916" y="407989"/>
                      <a:pt x="301505" y="388623"/>
                      <a:pt x="317151" y="371880"/>
                    </a:cubicBezTo>
                    <a:cubicBezTo>
                      <a:pt x="311383" y="366020"/>
                      <a:pt x="305921" y="360715"/>
                      <a:pt x="300153" y="354855"/>
                    </a:cubicBezTo>
                    <a:cubicBezTo>
                      <a:pt x="284879" y="370308"/>
                      <a:pt x="276797" y="388301"/>
                      <a:pt x="275979" y="409229"/>
                    </a:cubicBezTo>
                    <a:cubicBezTo>
                      <a:pt x="275646" y="418457"/>
                      <a:pt x="277948" y="427606"/>
                      <a:pt x="278835" y="436812"/>
                    </a:cubicBezTo>
                    <a:cubicBezTo>
                      <a:pt x="279002" y="438818"/>
                      <a:pt x="278688" y="441524"/>
                      <a:pt x="277330" y="442997"/>
                    </a:cubicBezTo>
                    <a:cubicBezTo>
                      <a:pt x="260099" y="463292"/>
                      <a:pt x="230451" y="464901"/>
                      <a:pt x="211427" y="446824"/>
                    </a:cubicBezTo>
                    <a:cubicBezTo>
                      <a:pt x="209954" y="445467"/>
                      <a:pt x="208941" y="442191"/>
                      <a:pt x="209401" y="440273"/>
                    </a:cubicBezTo>
                    <a:cubicBezTo>
                      <a:pt x="212477" y="426056"/>
                      <a:pt x="211775" y="412334"/>
                      <a:pt x="206434" y="398858"/>
                    </a:cubicBezTo>
                    <a:cubicBezTo>
                      <a:pt x="205748" y="397356"/>
                      <a:pt x="205990" y="394255"/>
                      <a:pt x="207223" y="393213"/>
                    </a:cubicBezTo>
                    <a:cubicBezTo>
                      <a:pt x="231524" y="370389"/>
                      <a:pt x="232881" y="331435"/>
                      <a:pt x="213263" y="300227"/>
                    </a:cubicBezTo>
                    <a:cubicBezTo>
                      <a:pt x="212417" y="298958"/>
                      <a:pt x="211768" y="297651"/>
                      <a:pt x="210849" y="295987"/>
                    </a:cubicBezTo>
                    <a:cubicBezTo>
                      <a:pt x="217525" y="293531"/>
                      <a:pt x="224114" y="291704"/>
                      <a:pt x="230359" y="289124"/>
                    </a:cubicBezTo>
                    <a:cubicBezTo>
                      <a:pt x="263644" y="275232"/>
                      <a:pt x="282205" y="244506"/>
                      <a:pt x="278448" y="208737"/>
                    </a:cubicBezTo>
                    <a:cubicBezTo>
                      <a:pt x="277932" y="203741"/>
                      <a:pt x="278998" y="200692"/>
                      <a:pt x="283559" y="197812"/>
                    </a:cubicBezTo>
                    <a:cubicBezTo>
                      <a:pt x="302800" y="185089"/>
                      <a:pt x="313049" y="166696"/>
                      <a:pt x="314933" y="142718"/>
                    </a:cubicBezTo>
                    <a:cubicBezTo>
                      <a:pt x="306726" y="142401"/>
                      <a:pt x="299111" y="141975"/>
                      <a:pt x="291729" y="141710"/>
                    </a:cubicBezTo>
                    <a:cubicBezTo>
                      <a:pt x="288305" y="184917"/>
                      <a:pt x="240257" y="198277"/>
                      <a:pt x="204653" y="172059"/>
                    </a:cubicBezTo>
                    <a:cubicBezTo>
                      <a:pt x="199850" y="178039"/>
                      <a:pt x="195085" y="184217"/>
                      <a:pt x="190282" y="190196"/>
                    </a:cubicBezTo>
                    <a:cubicBezTo>
                      <a:pt x="203291" y="203274"/>
                      <a:pt x="223160" y="209381"/>
                      <a:pt x="254302" y="210348"/>
                    </a:cubicBezTo>
                    <a:cubicBezTo>
                      <a:pt x="258834" y="241492"/>
                      <a:pt x="238558" y="268460"/>
                      <a:pt x="206445" y="272154"/>
                    </a:cubicBezTo>
                    <a:cubicBezTo>
                      <a:pt x="171144" y="276232"/>
                      <a:pt x="139743" y="266146"/>
                      <a:pt x="114462" y="240670"/>
                    </a:cubicBezTo>
                    <a:cubicBezTo>
                      <a:pt x="86234" y="212479"/>
                      <a:pt x="89402" y="167894"/>
                      <a:pt x="120246" y="146306"/>
                    </a:cubicBezTo>
                    <a:cubicBezTo>
                      <a:pt x="131958" y="138030"/>
                      <a:pt x="145083" y="135198"/>
                      <a:pt x="159117" y="137290"/>
                    </a:cubicBezTo>
                    <a:cubicBezTo>
                      <a:pt x="163311" y="137940"/>
                      <a:pt x="165136" y="136789"/>
                      <a:pt x="166880" y="133004"/>
                    </a:cubicBezTo>
                    <a:cubicBezTo>
                      <a:pt x="177313" y="110095"/>
                      <a:pt x="189847" y="88630"/>
                      <a:pt x="208914" y="71662"/>
                    </a:cubicBezTo>
                    <a:cubicBezTo>
                      <a:pt x="216957" y="64472"/>
                      <a:pt x="225490" y="58567"/>
                      <a:pt x="234805" y="54681"/>
                    </a:cubicBezTo>
                    <a:close/>
                    <a:moveTo>
                      <a:pt x="518054" y="685"/>
                    </a:moveTo>
                    <a:cubicBezTo>
                      <a:pt x="535695" y="-1964"/>
                      <a:pt x="551960" y="3383"/>
                      <a:pt x="567481" y="11310"/>
                    </a:cubicBezTo>
                    <a:cubicBezTo>
                      <a:pt x="586392" y="21056"/>
                      <a:pt x="602181" y="34843"/>
                      <a:pt x="617166" y="49796"/>
                    </a:cubicBezTo>
                    <a:cubicBezTo>
                      <a:pt x="619412" y="52029"/>
                      <a:pt x="621119" y="53546"/>
                      <a:pt x="624803" y="51439"/>
                    </a:cubicBezTo>
                    <a:cubicBezTo>
                      <a:pt x="645553" y="40272"/>
                      <a:pt x="666213" y="40732"/>
                      <a:pt x="685335" y="54921"/>
                    </a:cubicBezTo>
                    <a:cubicBezTo>
                      <a:pt x="704960" y="69628"/>
                      <a:pt x="713618" y="90027"/>
                      <a:pt x="709531" y="114208"/>
                    </a:cubicBezTo>
                    <a:cubicBezTo>
                      <a:pt x="704617" y="143838"/>
                      <a:pt x="686008" y="164388"/>
                      <a:pt x="661812" y="180063"/>
                    </a:cubicBezTo>
                    <a:cubicBezTo>
                      <a:pt x="646343" y="190051"/>
                      <a:pt x="629358" y="196244"/>
                      <a:pt x="610202" y="195099"/>
                    </a:cubicBezTo>
                    <a:cubicBezTo>
                      <a:pt x="586961" y="193894"/>
                      <a:pt x="565244" y="174481"/>
                      <a:pt x="562692" y="152954"/>
                    </a:cubicBezTo>
                    <a:cubicBezTo>
                      <a:pt x="585571" y="146688"/>
                      <a:pt x="602749" y="132718"/>
                      <a:pt x="615624" y="112005"/>
                    </a:cubicBezTo>
                    <a:cubicBezTo>
                      <a:pt x="608733" y="107779"/>
                      <a:pt x="602074" y="103714"/>
                      <a:pt x="594985" y="99523"/>
                    </a:cubicBezTo>
                    <a:cubicBezTo>
                      <a:pt x="584014" y="116217"/>
                      <a:pt x="569428" y="127672"/>
                      <a:pt x="549403" y="129539"/>
                    </a:cubicBezTo>
                    <a:cubicBezTo>
                      <a:pt x="528196" y="131624"/>
                      <a:pt x="513136" y="121778"/>
                      <a:pt x="503638" y="102348"/>
                    </a:cubicBezTo>
                    <a:cubicBezTo>
                      <a:pt x="496480" y="105504"/>
                      <a:pt x="489322" y="108659"/>
                      <a:pt x="481968" y="111852"/>
                    </a:cubicBezTo>
                    <a:cubicBezTo>
                      <a:pt x="491757" y="132858"/>
                      <a:pt x="507348" y="146680"/>
                      <a:pt x="529275" y="151795"/>
                    </a:cubicBezTo>
                    <a:cubicBezTo>
                      <a:pt x="536517" y="153512"/>
                      <a:pt x="538661" y="157394"/>
                      <a:pt x="540380" y="163391"/>
                    </a:cubicBezTo>
                    <a:cubicBezTo>
                      <a:pt x="547848" y="187270"/>
                      <a:pt x="562876" y="204659"/>
                      <a:pt x="586552" y="213729"/>
                    </a:cubicBezTo>
                    <a:cubicBezTo>
                      <a:pt x="601672" y="219490"/>
                      <a:pt x="617458" y="220036"/>
                      <a:pt x="633128" y="217751"/>
                    </a:cubicBezTo>
                    <a:cubicBezTo>
                      <a:pt x="632490" y="226425"/>
                      <a:pt x="631028" y="235047"/>
                      <a:pt x="631375" y="243538"/>
                    </a:cubicBezTo>
                    <a:cubicBezTo>
                      <a:pt x="632531" y="271842"/>
                      <a:pt x="644151" y="293936"/>
                      <a:pt x="670400" y="307011"/>
                    </a:cubicBezTo>
                    <a:cubicBezTo>
                      <a:pt x="672391" y="307865"/>
                      <a:pt x="674389" y="310959"/>
                      <a:pt x="674359" y="313002"/>
                    </a:cubicBezTo>
                    <a:cubicBezTo>
                      <a:pt x="674507" y="327029"/>
                      <a:pt x="678128" y="340009"/>
                      <a:pt x="686366" y="351523"/>
                    </a:cubicBezTo>
                    <a:cubicBezTo>
                      <a:pt x="688597" y="354777"/>
                      <a:pt x="688444" y="357250"/>
                      <a:pt x="686786" y="360408"/>
                    </a:cubicBezTo>
                    <a:cubicBezTo>
                      <a:pt x="674346" y="383485"/>
                      <a:pt x="647586" y="391893"/>
                      <a:pt x="624276" y="379293"/>
                    </a:cubicBezTo>
                    <a:cubicBezTo>
                      <a:pt x="622212" y="378045"/>
                      <a:pt x="620696" y="374251"/>
                      <a:pt x="620186" y="371494"/>
                    </a:cubicBezTo>
                    <a:cubicBezTo>
                      <a:pt x="616003" y="343340"/>
                      <a:pt x="601859" y="321918"/>
                      <a:pt x="577039" y="307763"/>
                    </a:cubicBezTo>
                    <a:cubicBezTo>
                      <a:pt x="575443" y="306837"/>
                      <a:pt x="573488" y="306179"/>
                      <a:pt x="571263" y="305164"/>
                    </a:cubicBezTo>
                    <a:cubicBezTo>
                      <a:pt x="567934" y="312501"/>
                      <a:pt x="564766" y="319605"/>
                      <a:pt x="561472" y="327139"/>
                    </a:cubicBezTo>
                    <a:cubicBezTo>
                      <a:pt x="582070" y="337186"/>
                      <a:pt x="594443" y="353436"/>
                      <a:pt x="596193" y="376131"/>
                    </a:cubicBezTo>
                    <a:cubicBezTo>
                      <a:pt x="598066" y="398396"/>
                      <a:pt x="590093" y="416979"/>
                      <a:pt x="571697" y="430972"/>
                    </a:cubicBezTo>
                    <a:cubicBezTo>
                      <a:pt x="575998" y="437714"/>
                      <a:pt x="580263" y="444259"/>
                      <a:pt x="584565" y="451001"/>
                    </a:cubicBezTo>
                    <a:cubicBezTo>
                      <a:pt x="602215" y="439591"/>
                      <a:pt x="612471" y="423437"/>
                      <a:pt x="618292" y="404232"/>
                    </a:cubicBezTo>
                    <a:cubicBezTo>
                      <a:pt x="656636" y="417720"/>
                      <a:pt x="688185" y="404353"/>
                      <a:pt x="707017" y="373985"/>
                    </a:cubicBezTo>
                    <a:cubicBezTo>
                      <a:pt x="717097" y="377826"/>
                      <a:pt x="726965" y="382724"/>
                      <a:pt x="737381" y="385077"/>
                    </a:cubicBezTo>
                    <a:cubicBezTo>
                      <a:pt x="747600" y="387467"/>
                      <a:pt x="758243" y="387740"/>
                      <a:pt x="767814" y="388823"/>
                    </a:cubicBezTo>
                    <a:cubicBezTo>
                      <a:pt x="767007" y="400991"/>
                      <a:pt x="766309" y="413750"/>
                      <a:pt x="765487" y="426939"/>
                    </a:cubicBezTo>
                    <a:cubicBezTo>
                      <a:pt x="708784" y="427639"/>
                      <a:pt x="673764" y="455296"/>
                      <a:pt x="665711" y="514227"/>
                    </a:cubicBezTo>
                    <a:cubicBezTo>
                      <a:pt x="646576" y="514301"/>
                      <a:pt x="629861" y="520852"/>
                      <a:pt x="615799" y="534043"/>
                    </a:cubicBezTo>
                    <a:cubicBezTo>
                      <a:pt x="614762" y="535049"/>
                      <a:pt x="612633" y="535647"/>
                      <a:pt x="611378" y="535471"/>
                    </a:cubicBezTo>
                    <a:cubicBezTo>
                      <a:pt x="587569" y="530093"/>
                      <a:pt x="565924" y="535315"/>
                      <a:pt x="545354" y="547467"/>
                    </a:cubicBezTo>
                    <a:cubicBezTo>
                      <a:pt x="544800" y="547774"/>
                      <a:pt x="544172" y="547686"/>
                      <a:pt x="543618" y="547992"/>
                    </a:cubicBezTo>
                    <a:cubicBezTo>
                      <a:pt x="504751" y="508527"/>
                      <a:pt x="497966" y="435430"/>
                      <a:pt x="543114" y="378809"/>
                    </a:cubicBezTo>
                    <a:cubicBezTo>
                      <a:pt x="513284" y="360692"/>
                      <a:pt x="490336" y="336822"/>
                      <a:pt x="481297" y="302233"/>
                    </a:cubicBezTo>
                    <a:cubicBezTo>
                      <a:pt x="471988" y="267287"/>
                      <a:pt x="479922" y="235266"/>
                      <a:pt x="497521" y="205940"/>
                    </a:cubicBezTo>
                    <a:cubicBezTo>
                      <a:pt x="488494" y="194571"/>
                      <a:pt x="478826" y="184135"/>
                      <a:pt x="471375" y="172476"/>
                    </a:cubicBezTo>
                    <a:cubicBezTo>
                      <a:pt x="446267" y="132505"/>
                      <a:pt x="440053" y="90061"/>
                      <a:pt x="460261" y="46197"/>
                    </a:cubicBezTo>
                    <a:cubicBezTo>
                      <a:pt x="471621" y="21691"/>
                      <a:pt x="490099" y="4833"/>
                      <a:pt x="518054" y="685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FA15C5F-D9AB-4FE7-B583-A66A0AEBF507}"/>
                </a:ext>
              </a:extLst>
            </p:cNvPr>
            <p:cNvGrpSpPr/>
            <p:nvPr/>
          </p:nvGrpSpPr>
          <p:grpSpPr>
            <a:xfrm>
              <a:off x="2372157" y="2604825"/>
              <a:ext cx="2944371" cy="1162472"/>
              <a:chOff x="1525348" y="1579815"/>
              <a:chExt cx="6070988" cy="2761700"/>
            </a:xfrm>
          </p:grpSpPr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19E258D7-9AC3-415C-9EA6-49135A5765CC}"/>
                  </a:ext>
                </a:extLst>
              </p:cNvPr>
              <p:cNvSpPr/>
              <p:nvPr/>
            </p:nvSpPr>
            <p:spPr>
              <a:xfrm>
                <a:off x="3268739" y="2309740"/>
                <a:ext cx="2598977" cy="2031775"/>
              </a:xfrm>
              <a:custGeom>
                <a:avLst/>
                <a:gdLst/>
                <a:ahLst/>
                <a:cxnLst/>
                <a:rect l="l" t="t" r="r" b="b"/>
                <a:pathLst>
                  <a:path w="2897024" h="2264776">
                    <a:moveTo>
                      <a:pt x="0" y="0"/>
                    </a:moveTo>
                    <a:lnTo>
                      <a:pt x="2897024" y="0"/>
                    </a:lnTo>
                    <a:lnTo>
                      <a:pt x="2897024" y="1891127"/>
                    </a:lnTo>
                    <a:cubicBezTo>
                      <a:pt x="2802822" y="1872712"/>
                      <a:pt x="2705549" y="1863893"/>
                      <a:pt x="2606215" y="1863893"/>
                    </a:cubicBezTo>
                    <a:cubicBezTo>
                      <a:pt x="2195568" y="1863893"/>
                      <a:pt x="1820122" y="2014603"/>
                      <a:pt x="1533076" y="2264776"/>
                    </a:cubicBezTo>
                    <a:cubicBezTo>
                      <a:pt x="1247202" y="2014157"/>
                      <a:pt x="872259" y="1863893"/>
                      <a:pt x="462219" y="1863893"/>
                    </a:cubicBezTo>
                    <a:cubicBezTo>
                      <a:pt x="301614" y="1863893"/>
                      <a:pt x="146393" y="1886946"/>
                      <a:pt x="0" y="193100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Rectangle 5">
                <a:extLst>
                  <a:ext uri="{FF2B5EF4-FFF2-40B4-BE49-F238E27FC236}">
                    <a16:creationId xmlns:a16="http://schemas.microsoft.com/office/drawing/2014/main" id="{98A30213-47B6-4D93-9F58-E034BF2249DF}"/>
                  </a:ext>
                </a:extLst>
              </p:cNvPr>
              <p:cNvSpPr/>
              <p:nvPr/>
            </p:nvSpPr>
            <p:spPr>
              <a:xfrm>
                <a:off x="3268739" y="2704966"/>
                <a:ext cx="2598977" cy="977877"/>
              </a:xfrm>
              <a:custGeom>
                <a:avLst/>
                <a:gdLst/>
                <a:ahLst/>
                <a:cxnLst/>
                <a:rect l="l" t="t" r="r" b="b"/>
                <a:pathLst>
                  <a:path w="648072" h="243840">
                    <a:moveTo>
                      <a:pt x="0" y="0"/>
                    </a:moveTo>
                    <a:lnTo>
                      <a:pt x="648072" y="0"/>
                    </a:lnTo>
                    <a:lnTo>
                      <a:pt x="648072" y="146327"/>
                    </a:lnTo>
                    <a:lnTo>
                      <a:pt x="359596" y="243840"/>
                    </a:lnTo>
                    <a:lnTo>
                      <a:pt x="0" y="128585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0FB02C63-452A-4852-9223-EB46AB94AD7C}"/>
                  </a:ext>
                </a:extLst>
              </p:cNvPr>
              <p:cNvSpPr/>
              <p:nvPr/>
            </p:nvSpPr>
            <p:spPr>
              <a:xfrm>
                <a:off x="1525348" y="1579815"/>
                <a:ext cx="6070988" cy="1788714"/>
              </a:xfrm>
              <a:custGeom>
                <a:avLst/>
                <a:gdLst>
                  <a:gd name="connsiteX0" fmla="*/ 762000 w 1513840"/>
                  <a:gd name="connsiteY0" fmla="*/ 0 h 487680"/>
                  <a:gd name="connsiteX1" fmla="*/ 0 w 1513840"/>
                  <a:gd name="connsiteY1" fmla="*/ 233680 h 487680"/>
                  <a:gd name="connsiteX2" fmla="*/ 792480 w 1513840"/>
                  <a:gd name="connsiteY2" fmla="*/ 487680 h 487680"/>
                  <a:gd name="connsiteX3" fmla="*/ 1513840 w 1513840"/>
                  <a:gd name="connsiteY3" fmla="*/ 243840 h 487680"/>
                  <a:gd name="connsiteX4" fmla="*/ 762000 w 1513840"/>
                  <a:gd name="connsiteY4" fmla="*/ 0 h 48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840" h="487680">
                    <a:moveTo>
                      <a:pt x="762000" y="0"/>
                    </a:moveTo>
                    <a:lnTo>
                      <a:pt x="0" y="233680"/>
                    </a:lnTo>
                    <a:lnTo>
                      <a:pt x="792480" y="487680"/>
                    </a:lnTo>
                    <a:lnTo>
                      <a:pt x="1513840" y="243840"/>
                    </a:lnTo>
                    <a:lnTo>
                      <a:pt x="7620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AF675A2-129E-4E34-922B-9AB67E7AE612}"/>
                  </a:ext>
                </a:extLst>
              </p:cNvPr>
              <p:cNvCxnSpPr/>
              <p:nvPr/>
            </p:nvCxnSpPr>
            <p:spPr>
              <a:xfrm>
                <a:off x="4662703" y="2187506"/>
                <a:ext cx="1586226" cy="614736"/>
              </a:xfrm>
              <a:prstGeom prst="line">
                <a:avLst/>
              </a:prstGeom>
              <a:solidFill>
                <a:schemeClr val="accent4"/>
              </a:solidFill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D99E01F-6968-4862-B110-71DAD855CCB9}"/>
                  </a:ext>
                </a:extLst>
              </p:cNvPr>
              <p:cNvCxnSpPr/>
              <p:nvPr/>
            </p:nvCxnSpPr>
            <p:spPr>
              <a:xfrm>
                <a:off x="6248932" y="2802241"/>
                <a:ext cx="0" cy="1010602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Isosceles Triangle 29">
                <a:extLst>
                  <a:ext uri="{FF2B5EF4-FFF2-40B4-BE49-F238E27FC236}">
                    <a16:creationId xmlns:a16="http://schemas.microsoft.com/office/drawing/2014/main" id="{57F514CB-56CC-4F18-B3A1-EA475744992C}"/>
                  </a:ext>
                </a:extLst>
              </p:cNvPr>
              <p:cNvSpPr/>
              <p:nvPr/>
            </p:nvSpPr>
            <p:spPr>
              <a:xfrm>
                <a:off x="6018666" y="3406130"/>
                <a:ext cx="460523" cy="920944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A521DDC-5BED-4493-A799-7FEBF4082053}"/>
                  </a:ext>
                </a:extLst>
              </p:cNvPr>
              <p:cNvSpPr/>
              <p:nvPr/>
            </p:nvSpPr>
            <p:spPr>
              <a:xfrm>
                <a:off x="6122006" y="3356992"/>
                <a:ext cx="236067" cy="2719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1902702-6E9D-4F71-B0BF-7B5C28426FCB}"/>
                </a:ext>
              </a:extLst>
            </p:cNvPr>
            <p:cNvGrpSpPr/>
            <p:nvPr/>
          </p:nvGrpSpPr>
          <p:grpSpPr>
            <a:xfrm>
              <a:off x="847144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51D0212-9E5D-4A12-B3C8-B35A811F903B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A16721E-A83C-4791-947D-23778CD2FAC1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1B0DF78-1523-454E-8224-23937EF28BE6}"/>
                </a:ext>
              </a:extLst>
            </p:cNvPr>
            <p:cNvGrpSpPr/>
            <p:nvPr/>
          </p:nvGrpSpPr>
          <p:grpSpPr>
            <a:xfrm>
              <a:off x="5361356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1A5F0D2-1F01-4AFE-AFB3-57FB85E9B93A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FCB66E7-E059-4EB8-AC5C-DFF90A1FB209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74CC4A3-3A82-451F-96BF-7E17A482986B}"/>
                </a:ext>
              </a:extLst>
            </p:cNvPr>
            <p:cNvGrpSpPr/>
            <p:nvPr/>
          </p:nvGrpSpPr>
          <p:grpSpPr>
            <a:xfrm>
              <a:off x="9875566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6E8BD41-338A-4E84-863C-22CE001D994A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495F3E1-DDA6-44EE-9CF9-C160FCAF866A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CE171B0-E231-48EB-809E-DA46FDF698F1}"/>
                </a:ext>
              </a:extLst>
            </p:cNvPr>
            <p:cNvGrpSpPr/>
            <p:nvPr/>
          </p:nvGrpSpPr>
          <p:grpSpPr>
            <a:xfrm>
              <a:off x="7618462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9E692-EDB9-4FB0-9C73-E38225B4F631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52C6A36-D333-43CE-895E-439C3FE8E802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551A575-CE46-4FC7-ACB7-E213719B3DE1}"/>
                </a:ext>
              </a:extLst>
            </p:cNvPr>
            <p:cNvSpPr/>
            <p:nvPr/>
          </p:nvSpPr>
          <p:spPr>
            <a:xfrm>
              <a:off x="6246802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44FE077-9047-432C-BEB1-50E024B26516}"/>
                </a:ext>
              </a:extLst>
            </p:cNvPr>
            <p:cNvSpPr/>
            <p:nvPr/>
          </p:nvSpPr>
          <p:spPr>
            <a:xfrm>
              <a:off x="8506633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7FF1415-15EB-420A-934A-25A430A68434}"/>
                </a:ext>
              </a:extLst>
            </p:cNvPr>
            <p:cNvSpPr/>
            <p:nvPr/>
          </p:nvSpPr>
          <p:spPr>
            <a:xfrm>
              <a:off x="3986973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0597AA1-20CC-4AB3-AE7E-6884F3BB81FC}"/>
                </a:ext>
              </a:extLst>
            </p:cNvPr>
            <p:cNvSpPr/>
            <p:nvPr/>
          </p:nvSpPr>
          <p:spPr>
            <a:xfrm>
              <a:off x="-532685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AC97750-58AE-4712-91DB-6BA8114A926C}"/>
                </a:ext>
              </a:extLst>
            </p:cNvPr>
            <p:cNvSpPr/>
            <p:nvPr/>
          </p:nvSpPr>
          <p:spPr>
            <a:xfrm>
              <a:off x="1727144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702813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B078BF-BB55-45F1-98EB-D3C28236B939}"/>
              </a:ext>
            </a:extLst>
          </p:cNvPr>
          <p:cNvSpPr txBox="1">
            <a:spLocks/>
          </p:cNvSpPr>
          <p:nvPr/>
        </p:nvSpPr>
        <p:spPr>
          <a:xfrm rot="5400000">
            <a:off x="-2701647" y="2701646"/>
            <a:ext cx="6858753" cy="1455460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txBody>
          <a:bodyPr anchor="ctr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EucrosiaUPC" panose="02020603050405020304" pitchFamily="18" charset="-34"/>
              </a:rPr>
              <a:t>จุดมุ่งหมายของการสัมมนา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EucrosiaUPC" panose="02020603050405020304" pitchFamily="18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6A7253-75A4-4FAB-BD06-898F96217A3B}"/>
              </a:ext>
            </a:extLst>
          </p:cNvPr>
          <p:cNvSpPr txBox="1"/>
          <p:nvPr/>
        </p:nvSpPr>
        <p:spPr>
          <a:xfrm>
            <a:off x="1455461" y="0"/>
            <a:ext cx="7340670" cy="5386090"/>
          </a:xfrm>
          <a:prstGeom prst="rect">
            <a:avLst/>
          </a:prstGeom>
          <a:solidFill>
            <a:schemeClr val="bg2">
              <a:alpha val="83000"/>
            </a:schemeClr>
          </a:solidFill>
        </p:spPr>
        <p:txBody>
          <a:bodyPr wrap="square">
            <a:spAutoFit/>
          </a:bodyPr>
          <a:lstStyle/>
          <a:p>
            <a:r>
              <a:rPr lang="th-TH" sz="3200" b="1" i="0" dirty="0">
                <a:solidFill>
                  <a:srgbClr val="002060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ความมุ่งหมายเพื่อให้การสัมมนาได้บรรลุผลตามความต้องการในทางธุรกิจหรือการเรียนการสอนในการสัมมนาจึงมี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2800" b="0" i="0" dirty="0">
                <a:solidFill>
                  <a:srgbClr val="0000FF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1. อบรม ฝึกฝน ชี้แจง แนะนำ สั่งสอน ปลูกฝังทัศนะคติและให้คำปรึกษา ในเรื่องที่เกี่ยวข้อง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2800" b="0" i="0" dirty="0">
                <a:solidFill>
                  <a:srgbClr val="0000FF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2. พิจารณา สำรวจ ตรวจสอบปัญหา ประเด็นต่าง ๆ ที่หยิบยกขึ้นมา เพื่อทำความเข้าใจในเรื่องที่ต้องการรู้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2800" b="0" i="0" dirty="0">
                <a:solidFill>
                  <a:srgbClr val="0000FF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3. เสนอสาระน่ารู้ น่าสนใจ ที่ทันสมัย และเหมาะสมกับสถานการณ์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2800" b="0" i="0" dirty="0">
                <a:solidFill>
                  <a:srgbClr val="0000FF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4. แสวงหาข้อตกลง ด้วยวิธีการอภิปราย แลกเปลี่ยนความคิดเห็นอย่างเสรี ซักถาม ถกเถียง ปรึกษาหารือ ภายใต้หัวข้อที่กำหนด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2800" b="0" i="0" dirty="0">
                <a:solidFill>
                  <a:srgbClr val="0000FF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5. การตัดสินใจการกำหนดนโยบาย หรือแนวทางสำหรับนำไปปฏิบัติ 6. ให้ได้ข้อสรุปผลของการนำเสนอหัวข้อ หรือการวิจัย</a:t>
            </a:r>
            <a:endParaRPr lang="th-TH" sz="1400" dirty="0">
              <a:solidFill>
                <a:srgbClr val="0000FF"/>
              </a:solidFill>
              <a:effectLst/>
              <a:latin typeface="EucrosiaUPC" panose="02020603050405020304" pitchFamily="18" charset="-34"/>
              <a:ea typeface="Calibri" panose="020F0502020204030204" pitchFamily="34" charset="0"/>
              <a:cs typeface="EucrosiaUPC" panose="02020603050405020304" pitchFamily="18" charset="-34"/>
            </a:endParaRPr>
          </a:p>
          <a:p>
            <a:endParaRPr lang="th-TH" sz="2800" dirty="0">
              <a:solidFill>
                <a:srgbClr val="0000FF"/>
              </a:solidFill>
              <a:effectLst/>
              <a:latin typeface="EucrosiaUPC" panose="02020603050405020304" pitchFamily="18" charset="-34"/>
              <a:ea typeface="Calibri" panose="020F0502020204030204" pitchFamily="34" charset="0"/>
              <a:cs typeface="EucrosiaUPC" panose="02020603050405020304" pitchFamily="18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247EF0B-E59B-4CA1-BCC0-F1234C76F1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3" t="15073" r="8858" b="52458"/>
          <a:stretch/>
        </p:blipFill>
        <p:spPr>
          <a:xfrm>
            <a:off x="8796131" y="454770"/>
            <a:ext cx="3395350" cy="2226366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5C597B76-8F34-4D9E-BEA0-CB1EF094D9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5073" r="67076" b="52458"/>
          <a:stretch/>
        </p:blipFill>
        <p:spPr>
          <a:xfrm>
            <a:off x="8796132" y="2681136"/>
            <a:ext cx="3395350" cy="2226366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830E4262-6FF2-476E-BA7F-5101C5B35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0" t="15073" r="37686" b="52458"/>
          <a:stretch/>
        </p:blipFill>
        <p:spPr>
          <a:xfrm>
            <a:off x="8796132" y="4919870"/>
            <a:ext cx="3395868" cy="1938130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433DB98A-7269-486C-AE13-F502E47657D5}"/>
              </a:ext>
            </a:extLst>
          </p:cNvPr>
          <p:cNvSpPr txBox="1"/>
          <p:nvPr/>
        </p:nvSpPr>
        <p:spPr>
          <a:xfrm>
            <a:off x="8796130" y="-3447"/>
            <a:ext cx="3395350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EucrosiaUPC" panose="02020603050405020304" pitchFamily="18" charset="-34"/>
                <a:ea typeface="Calibri" panose="020F0502020204030204" pitchFamily="34" charset="0"/>
              </a:rPr>
              <a:t>http://maechaem.rmutl.ac.th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2253529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3053652" y="1766952"/>
            <a:ext cx="5924843" cy="2919511"/>
            <a:chOff x="3672524" y="1681227"/>
            <a:chExt cx="5924843" cy="29195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62103B-F514-4BE9-B5B2-C13878D2FE7C}"/>
                </a:ext>
              </a:extLst>
            </p:cNvPr>
            <p:cNvSpPr txBox="1"/>
            <p:nvPr/>
          </p:nvSpPr>
          <p:spPr>
            <a:xfrm>
              <a:off x="4820271" y="3646694"/>
              <a:ext cx="4777096" cy="9540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th-TH" altLang="ko-KR" sz="4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จบการบรรยาย</a:t>
              </a:r>
              <a:endParaRPr lang="ko-KR" altLang="en-US" sz="4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11118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B078BF-BB55-45F1-98EB-D3C28236B939}"/>
              </a:ext>
            </a:extLst>
          </p:cNvPr>
          <p:cNvSpPr txBox="1">
            <a:spLocks/>
          </p:cNvSpPr>
          <p:nvPr/>
        </p:nvSpPr>
        <p:spPr>
          <a:xfrm rot="5400000">
            <a:off x="-2701647" y="2701646"/>
            <a:ext cx="6858753" cy="1455460"/>
          </a:xfrm>
          <a:prstGeom prst="rect">
            <a:avLst/>
          </a:prstGeom>
          <a:solidFill>
            <a:srgbClr val="CC99FF">
              <a:alpha val="70000"/>
            </a:srgbClr>
          </a:solidFill>
        </p:spPr>
        <p:txBody>
          <a:bodyPr anchor="ctr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EucrosiaUPC" panose="02020603050405020304" pitchFamily="18" charset="-34"/>
              </a:rPr>
              <a:t>จุดมุ่งหมายของการสัมมนา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EucrosiaUPC" panose="02020603050405020304" pitchFamily="18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6A7253-75A4-4FAB-BD06-898F96217A3B}"/>
              </a:ext>
            </a:extLst>
          </p:cNvPr>
          <p:cNvSpPr txBox="1"/>
          <p:nvPr/>
        </p:nvSpPr>
        <p:spPr>
          <a:xfrm>
            <a:off x="1455461" y="0"/>
            <a:ext cx="7340670" cy="6001643"/>
          </a:xfrm>
          <a:prstGeom prst="rect">
            <a:avLst/>
          </a:prstGeom>
          <a:solidFill>
            <a:schemeClr val="bg2">
              <a:alpha val="83000"/>
            </a:schemeClr>
          </a:solidFill>
        </p:spPr>
        <p:txBody>
          <a:bodyPr wrap="square">
            <a:spAutoFit/>
          </a:bodyPr>
          <a:lstStyle/>
          <a:p>
            <a:r>
              <a:rPr lang="th-TH" sz="3200" b="1" i="0" dirty="0">
                <a:solidFill>
                  <a:srgbClr val="002060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นิรันดร์ จุลทรัพย์ (2547 : 270) ได้กล่าวว่า การสัมมนาโดยทั่วไปมีวัตถุประสงค์ที่สำคัญดังนี้ คือ </a:t>
            </a:r>
          </a:p>
          <a:p>
            <a:r>
              <a:rPr lang="th-TH" sz="3200" b="1" i="0" dirty="0">
                <a:solidFill>
                  <a:srgbClr val="002060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1. เพื่อเพิ่มพูนความรู้ ความสามารถ และประสบการณ์แก่ผู้เข้าร่วมสัมมนา</a:t>
            </a:r>
          </a:p>
          <a:p>
            <a:r>
              <a:rPr lang="th-TH" sz="3200" b="1" i="0" dirty="0">
                <a:solidFill>
                  <a:srgbClr val="002060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2. เพื่อแลกเปลี่ยนความคิดเห็นซึ่งกันและกัน ระหว่างผู้เข้าสัมมนาด้วยกัน และผู้เข้าสัมมนากับวิทยากร เพื่อค้นหาวิธีการแก้ปัญหาหรือแนวทางปฏิบัติร่วมกัน </a:t>
            </a:r>
          </a:p>
          <a:p>
            <a:r>
              <a:rPr lang="th-TH" sz="3200" b="1" dirty="0">
                <a:solidFill>
                  <a:srgbClr val="00206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3. เพื่อกระตุ้นให้ผู้ร่วมเข้าสัมมนานำหลักวิธีการที่ได้เรียนรู้ไปใช้ให้เป็นประโยชน์</a:t>
            </a:r>
            <a:endParaRPr lang="th-TH" sz="1400" dirty="0">
              <a:solidFill>
                <a:srgbClr val="0000FF"/>
              </a:solidFill>
              <a:latin typeface="EucrosiaUPC" panose="02020603050405020304" pitchFamily="18" charset="-34"/>
              <a:ea typeface="Calibri" panose="020F0502020204030204" pitchFamily="34" charset="0"/>
              <a:cs typeface="EucrosiaUPC" panose="02020603050405020304" pitchFamily="18" charset="-34"/>
            </a:endParaRPr>
          </a:p>
          <a:p>
            <a:r>
              <a:rPr lang="th-TH" sz="3200" b="1" i="0" dirty="0">
                <a:solidFill>
                  <a:srgbClr val="002060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4. เพื่อให้ได้แนวทางประกอบการตัดสินใจหรือกำหนดนโยบายบางประการ</a:t>
            </a:r>
          </a:p>
          <a:p>
            <a:endParaRPr lang="th-TH" sz="3200" b="1" i="0" dirty="0">
              <a:solidFill>
                <a:srgbClr val="002060"/>
              </a:solidFill>
              <a:effectLst/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247EF0B-E59B-4CA1-BCC0-F1234C76F1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3" t="15073" r="8858" b="52458"/>
          <a:stretch/>
        </p:blipFill>
        <p:spPr>
          <a:xfrm>
            <a:off x="8796131" y="454770"/>
            <a:ext cx="3395350" cy="2226366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5C597B76-8F34-4D9E-BEA0-CB1EF094D9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5073" r="67076" b="52458"/>
          <a:stretch/>
        </p:blipFill>
        <p:spPr>
          <a:xfrm>
            <a:off x="8796132" y="2681136"/>
            <a:ext cx="3395350" cy="2226366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830E4262-6FF2-476E-BA7F-5101C5B35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0" t="15073" r="37686" b="52458"/>
          <a:stretch/>
        </p:blipFill>
        <p:spPr>
          <a:xfrm>
            <a:off x="8796132" y="4919870"/>
            <a:ext cx="3395868" cy="1938130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433DB98A-7269-486C-AE13-F502E47657D5}"/>
              </a:ext>
            </a:extLst>
          </p:cNvPr>
          <p:cNvSpPr txBox="1"/>
          <p:nvPr/>
        </p:nvSpPr>
        <p:spPr>
          <a:xfrm>
            <a:off x="8796130" y="-3447"/>
            <a:ext cx="3395350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EucrosiaUPC" panose="02020603050405020304" pitchFamily="18" charset="-34"/>
                <a:ea typeface="Calibri" panose="020F0502020204030204" pitchFamily="34" charset="0"/>
              </a:rPr>
              <a:t>http://maechaem.rmutl.ac.th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3758627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B078BF-BB55-45F1-98EB-D3C28236B939}"/>
              </a:ext>
            </a:extLst>
          </p:cNvPr>
          <p:cNvSpPr txBox="1">
            <a:spLocks/>
          </p:cNvSpPr>
          <p:nvPr/>
        </p:nvSpPr>
        <p:spPr>
          <a:xfrm rot="5400000">
            <a:off x="-2701647" y="2701646"/>
            <a:ext cx="6858753" cy="1455460"/>
          </a:xfrm>
          <a:prstGeom prst="rect">
            <a:avLst/>
          </a:prstGeom>
          <a:solidFill>
            <a:srgbClr val="92D050">
              <a:alpha val="70000"/>
            </a:srgbClr>
          </a:solidFill>
        </p:spPr>
        <p:txBody>
          <a:bodyPr anchor="ctr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EucrosiaUPC" panose="02020603050405020304" pitchFamily="18" charset="-34"/>
              </a:rPr>
              <a:t>องค์ประกอบของการสัมมนา</a:t>
            </a:r>
            <a:endParaRPr lang="th-TH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EucrosiaUPC" panose="02020603050405020304" pitchFamily="18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6A7253-75A4-4FAB-BD06-898F96217A3B}"/>
              </a:ext>
            </a:extLst>
          </p:cNvPr>
          <p:cNvSpPr txBox="1"/>
          <p:nvPr/>
        </p:nvSpPr>
        <p:spPr>
          <a:xfrm>
            <a:off x="1455461" y="0"/>
            <a:ext cx="7340670" cy="6494085"/>
          </a:xfrm>
          <a:prstGeom prst="rect">
            <a:avLst/>
          </a:prstGeom>
          <a:solidFill>
            <a:schemeClr val="bg2">
              <a:alpha val="83000"/>
            </a:schemeClr>
          </a:solidFill>
        </p:spPr>
        <p:txBody>
          <a:bodyPr wrap="square">
            <a:spAutoFit/>
          </a:bodyPr>
          <a:lstStyle/>
          <a:p>
            <a:r>
              <a:rPr lang="th-TH" sz="3200" b="1" i="0" dirty="0">
                <a:solidFill>
                  <a:srgbClr val="002060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ดังที่ได้กล่าวมาแล้วว่า "การสัมมนา” เป็นวิธีการประชุมและการสอนรูปแบบหนึ่ง ที่มีกลุ่มบุคคลมาร่วมแสดง ความคิดเห็น โดยใช้หลักการ เหตุผล ประสบการณ์และความรู้ นำมาเสนอแนะ แลกเปลี่ยน เพื่อประโยชน์ร่วมกัน ใน การแก้ปัญหานั้น ๆ ให้สำเร็จลุล่วงไปด้วยดี หรือนำแนวทางที่ได้จากการสัมมนาไปปรับปรุง แก้ไข และพัฒนาการ ดำเนินงาน</a:t>
            </a:r>
          </a:p>
          <a:p>
            <a:r>
              <a:rPr lang="th-TH" sz="3200" b="1" i="0" dirty="0">
                <a:solidFill>
                  <a:srgbClr val="0000FF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การสัมมนามีองค์ประกอบ ดังต่อไปนี้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b="1" i="0" dirty="0">
                <a:solidFill>
                  <a:srgbClr val="0000FF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องค์ประกอบด้านเนื้อหา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b="1" i="0" dirty="0">
                <a:solidFill>
                  <a:srgbClr val="0000FF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 องค์ประกอบด้านบุคลากร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b="1" i="0" dirty="0">
                <a:solidFill>
                  <a:srgbClr val="0000FF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องค์ประกอบด้านสถานที่ เครื่องมือ และอุปกรณ์ต่าง ๆ องค์ประกอบด้านเวลา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b="1" i="0" dirty="0">
                <a:solidFill>
                  <a:srgbClr val="0000FF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องค์ประกอบด้านงบประมาณ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b="1" i="0" dirty="0">
                <a:solidFill>
                  <a:srgbClr val="0000FF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องค์ประกอบของ การจัดสัมมนา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247EF0B-E59B-4CA1-BCC0-F1234C76F1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3" t="15073" r="8858" b="52458"/>
          <a:stretch/>
        </p:blipFill>
        <p:spPr>
          <a:xfrm>
            <a:off x="8796131" y="454770"/>
            <a:ext cx="3395350" cy="2226366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5C597B76-8F34-4D9E-BEA0-CB1EF094D9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5073" r="67076" b="52458"/>
          <a:stretch/>
        </p:blipFill>
        <p:spPr>
          <a:xfrm>
            <a:off x="8796132" y="2681136"/>
            <a:ext cx="3395350" cy="2226366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830E4262-6FF2-476E-BA7F-5101C5B35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0" t="15073" r="37686" b="52458"/>
          <a:stretch/>
        </p:blipFill>
        <p:spPr>
          <a:xfrm>
            <a:off x="8796132" y="4919870"/>
            <a:ext cx="3395868" cy="1938130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433DB98A-7269-486C-AE13-F502E47657D5}"/>
              </a:ext>
            </a:extLst>
          </p:cNvPr>
          <p:cNvSpPr txBox="1"/>
          <p:nvPr/>
        </p:nvSpPr>
        <p:spPr>
          <a:xfrm>
            <a:off x="8796130" y="-3447"/>
            <a:ext cx="3395350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EucrosiaUPC" panose="02020603050405020304" pitchFamily="18" charset="-34"/>
                <a:ea typeface="Calibri" panose="020F0502020204030204" pitchFamily="34" charset="0"/>
              </a:rPr>
              <a:t>http://maechaem.rmutl.ac.th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198161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B078BF-BB55-45F1-98EB-D3C28236B939}"/>
              </a:ext>
            </a:extLst>
          </p:cNvPr>
          <p:cNvSpPr txBox="1">
            <a:spLocks/>
          </p:cNvSpPr>
          <p:nvPr/>
        </p:nvSpPr>
        <p:spPr>
          <a:xfrm rot="5400000">
            <a:off x="-2701647" y="2701646"/>
            <a:ext cx="6858753" cy="1455460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anchor="ctr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7200" b="1" i="0" dirty="0">
                <a:solidFill>
                  <a:srgbClr val="FFFFFF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ลักษณะของการสัมมนา</a:t>
            </a:r>
            <a:endParaRPr lang="th-TH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6A7253-75A4-4FAB-BD06-898F96217A3B}"/>
              </a:ext>
            </a:extLst>
          </p:cNvPr>
          <p:cNvSpPr txBox="1"/>
          <p:nvPr/>
        </p:nvSpPr>
        <p:spPr>
          <a:xfrm>
            <a:off x="1455461" y="0"/>
            <a:ext cx="7340670" cy="6986528"/>
          </a:xfrm>
          <a:prstGeom prst="rect">
            <a:avLst/>
          </a:prstGeom>
          <a:solidFill>
            <a:schemeClr val="bg2">
              <a:alpha val="83000"/>
            </a:schemeClr>
          </a:solidFill>
        </p:spPr>
        <p:txBody>
          <a:bodyPr wrap="square">
            <a:spAutoFit/>
          </a:bodyPr>
          <a:lstStyle/>
          <a:p>
            <a:r>
              <a:rPr lang="th-TH" sz="3200" b="1" i="0" dirty="0">
                <a:solidFill>
                  <a:srgbClr val="002060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1. ผู้เข้ารับการสัมมนามีลักษณะเป็นทั้งผู้ให้และผู้รับความรู้ ประสบการณ์</a:t>
            </a:r>
          </a:p>
          <a:p>
            <a:endParaRPr lang="th-TH" sz="3200" b="1" i="0" dirty="0">
              <a:solidFill>
                <a:srgbClr val="002060"/>
              </a:solidFill>
              <a:effectLst/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r>
              <a:rPr lang="th-TH" sz="3200" b="1" i="0" dirty="0">
                <a:solidFill>
                  <a:srgbClr val="002060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2. มีลักษณะคล้ายกับการประชุมแบบ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Syndicate </a:t>
            </a:r>
            <a:r>
              <a:rPr lang="th-TH" sz="3200" b="1" i="0" dirty="0">
                <a:solidFill>
                  <a:srgbClr val="002060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คือเป็นเรื่องการประชุมเพื่อปัญหาแต่ปัญหาของการ สัมมนาเป็นเรื่องที่กว้างกว่า อาจจะมีการแบ่งกลุ่มย่อยหรือไม่มีก็ได้</a:t>
            </a:r>
          </a:p>
          <a:p>
            <a:endParaRPr lang="th-TH" sz="3200" b="1" i="0" dirty="0">
              <a:solidFill>
                <a:srgbClr val="002060"/>
              </a:solidFill>
              <a:effectLst/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r>
              <a:rPr lang="th-TH" sz="3200" b="1" i="0" dirty="0">
                <a:solidFill>
                  <a:srgbClr val="002060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3. การสัมมนาไม่มีการลงมติหรือลงคะแนนเสียงชี้ขาด แต่เป็นการประมวลความคิดเห็นเพื่อสรุปเป็น ข้อเสนอแนะสำหรับการแก้ปัญหา</a:t>
            </a:r>
          </a:p>
          <a:p>
            <a:endParaRPr lang="th-TH" sz="3200" b="1" i="0" dirty="0">
              <a:solidFill>
                <a:srgbClr val="002060"/>
              </a:solidFill>
              <a:effectLst/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r>
              <a:rPr lang="th-TH" sz="3200" b="1" i="0" dirty="0">
                <a:solidFill>
                  <a:srgbClr val="002060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4. ผลการสัมมนาจะใช้เป็นแนวปฏิบัติและเสนอต่อหน่วยงาน เพื่อให้รับนโยบายแล้วถือเป็นแนวปฏิบัติในบาง เรื่องที่ปฏิบัติได้</a:t>
            </a:r>
          </a:p>
        </p:txBody>
      </p:sp>
    </p:spTree>
    <p:extLst>
      <p:ext uri="{BB962C8B-B14F-4D97-AF65-F5344CB8AC3E}">
        <p14:creationId xmlns:p14="http://schemas.microsoft.com/office/powerpoint/2010/main" val="511645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518125-8574-47CF-9737-59C99E3E6419}"/>
              </a:ext>
            </a:extLst>
          </p:cNvPr>
          <p:cNvSpPr txBox="1"/>
          <p:nvPr/>
        </p:nvSpPr>
        <p:spPr>
          <a:xfrm>
            <a:off x="1455460" y="6399542"/>
            <a:ext cx="10736540" cy="461665"/>
          </a:xfrm>
          <a:prstGeom prst="rect">
            <a:avLst/>
          </a:prstGeom>
          <a:solidFill>
            <a:srgbClr val="F335CF"/>
          </a:solidFill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1C0777C-82CC-4C61-A2D0-E7A845550028}"/>
              </a:ext>
            </a:extLst>
          </p:cNvPr>
          <p:cNvSpPr txBox="1">
            <a:spLocks/>
          </p:cNvSpPr>
          <p:nvPr/>
        </p:nvSpPr>
        <p:spPr>
          <a:xfrm rot="5400000">
            <a:off x="-2701649" y="2701647"/>
            <a:ext cx="6858753" cy="1455460"/>
          </a:xfrm>
          <a:prstGeom prst="rect">
            <a:avLst/>
          </a:prstGeom>
          <a:solidFill>
            <a:srgbClr val="E30DBA">
              <a:alpha val="70000"/>
            </a:srgbClr>
          </a:solidFill>
        </p:spPr>
        <p:txBody>
          <a:bodyPr anchor="ctr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6000" b="1" i="0" dirty="0">
                <a:solidFill>
                  <a:srgbClr val="FFFFFF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คุณลักษณะของการสัมมนาที่ดี</a:t>
            </a:r>
            <a:endParaRPr lang="th-TH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CA34A84-0F21-497A-99C7-3A24AB4E9BCB}"/>
              </a:ext>
            </a:extLst>
          </p:cNvPr>
          <p:cNvSpPr txBox="1"/>
          <p:nvPr/>
        </p:nvSpPr>
        <p:spPr>
          <a:xfrm>
            <a:off x="1455460" y="-12392"/>
            <a:ext cx="10736540" cy="65556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EucrosiaUPC" panose="02020603050405020304" pitchFamily="18" charset="-34"/>
              </a:rPr>
              <a:t>ลักษณะของการสัมมนาที่ดีนั้น สมาชิกที่เข้าร่วมสัมมนาทุกคนจะต้องทราบวัตถุประสงค์ของการสัมมนา อย่างละเอียดและผู้จัดจะต้องพยายามจัดให้สมาชิกผู้เข้าร่วมสัมมนาได้มีประสบการณ์ในการเรียนรู้และแก้ปัญหาร่วมกัน อย่างมีระบบระเบียบ มีการแลกเปลี่ยนความคิดเห็นและข้อเท็จจริงระหว่างสมาชิก ผู้เข้าร่วมสัมมนาจะต้องมีทัศนคติที่ดี ต่อปัญหาและจริงใจต่อการทำงานตามที่กลุ่มมอบหมาย นอกจากนี้ในการสัมมนาแต่ละครั้งสิ่งที่จะขาดเสียไม่ได้นั้นก็คือ การมีผู้นำและผู้ตามที่ดี มีผู้ฟังและผู้พูดที่ดี ทั้งนี้เพื่อให้บรรลุเป้าหมายของการสัมมนาที่ตั้งไว้ รายละเอียดมีดังนี้ </a:t>
            </a:r>
          </a:p>
          <a:p>
            <a:pPr algn="ctr"/>
            <a:endParaRPr lang="th-TH" sz="2800" dirty="0">
              <a:solidFill>
                <a:srgbClr val="222222"/>
              </a:solidFill>
              <a:effectLst/>
              <a:ea typeface="Times New Roman" panose="02020603050405020304" pitchFamily="18" charset="0"/>
              <a:cs typeface="EucrosiaUPC" panose="02020603050405020304" pitchFamily="18" charset="-34"/>
            </a:endParaRPr>
          </a:p>
          <a:p>
            <a:pPr algn="ctr"/>
            <a:r>
              <a:rPr lang="th-TH" sz="2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EucrosiaUPC" panose="02020603050405020304" pitchFamily="18" charset="-34"/>
              </a:rPr>
              <a:t>1. สมาชิกทุกคนทราบวัตถุประสงค์ของการประชุมหรือจัดสัมมนา</a:t>
            </a:r>
          </a:p>
          <a:p>
            <a:pPr algn="ctr"/>
            <a:r>
              <a:rPr lang="th-TH" sz="2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EucrosiaUPC" panose="02020603050405020304" pitchFamily="18" charset="-34"/>
              </a:rPr>
              <a:t>2. จัดให้มีประสบการณ์ในการแก้ปัญหาและเรียนรู้ร่วมกัน</a:t>
            </a:r>
          </a:p>
          <a:p>
            <a:pPr algn="ctr"/>
            <a:endParaRPr lang="th-TH" sz="2800" dirty="0">
              <a:solidFill>
                <a:srgbClr val="222222"/>
              </a:solidFill>
              <a:effectLst/>
              <a:ea typeface="Times New Roman" panose="02020603050405020304" pitchFamily="18" charset="0"/>
              <a:cs typeface="EucrosiaUPC" panose="02020603050405020304" pitchFamily="18" charset="-34"/>
            </a:endParaRPr>
          </a:p>
          <a:p>
            <a:pPr algn="ctr"/>
            <a:r>
              <a:rPr lang="th-TH" sz="2800" dirty="0">
                <a:solidFill>
                  <a:srgbClr val="222222"/>
                </a:solidFill>
                <a:ea typeface="Times New Roman" panose="02020603050405020304" pitchFamily="18" charset="0"/>
                <a:cs typeface="EucrosiaUPC" panose="02020603050405020304" pitchFamily="18" charset="-34"/>
              </a:rPr>
              <a:t>3. </a:t>
            </a:r>
            <a:r>
              <a:rPr lang="th-TH" sz="2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EucrosiaUPC" panose="02020603050405020304" pitchFamily="18" charset="-34"/>
              </a:rPr>
              <a:t>มีการแลกเปลี่ยนความคิดและข้อเท็จจริงระหว่างสมาชิกในทางสร้างสรรค์</a:t>
            </a:r>
          </a:p>
          <a:p>
            <a:pPr algn="ctr"/>
            <a:endParaRPr lang="th-TH" sz="2800" dirty="0">
              <a:solidFill>
                <a:srgbClr val="222222"/>
              </a:solidFill>
              <a:effectLst/>
              <a:ea typeface="Times New Roman" panose="02020603050405020304" pitchFamily="18" charset="0"/>
              <a:cs typeface="EucrosiaUPC" panose="02020603050405020304" pitchFamily="18" charset="-34"/>
            </a:endParaRPr>
          </a:p>
          <a:p>
            <a:pPr algn="ctr"/>
            <a:r>
              <a:rPr lang="th-TH" sz="2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EucrosiaUPC" panose="02020603050405020304" pitchFamily="18" charset="-34"/>
              </a:rPr>
              <a:t>4. สมาชิกมีเจตคติที่ดีต่อปัญหา ข้อเท็จจริง หมู่สมาชิกและตนเอง</a:t>
            </a:r>
          </a:p>
          <a:p>
            <a:pPr algn="ctr"/>
            <a:endParaRPr lang="th-TH" sz="2800" dirty="0">
              <a:solidFill>
                <a:srgbClr val="222222"/>
              </a:solidFill>
              <a:effectLst/>
              <a:ea typeface="Times New Roman" panose="02020603050405020304" pitchFamily="18" charset="0"/>
              <a:cs typeface="EucrosiaUPC" panose="02020603050405020304" pitchFamily="18" charset="-34"/>
            </a:endParaRPr>
          </a:p>
          <a:p>
            <a:pPr algn="ctr"/>
            <a:r>
              <a:rPr lang="th-TH" sz="2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EucrosiaUPC" panose="02020603050405020304" pitchFamily="18" charset="-34"/>
              </a:rPr>
              <a:t>5. สมาชิกต้องใช้ความคิดในการแก้ปัญหาอย่างมีประสิทธิภาพ</a:t>
            </a:r>
            <a:endParaRPr lang="th-TH" sz="400" dirty="0">
              <a:solidFill>
                <a:srgbClr val="222222"/>
              </a:solidFill>
              <a:effectLst/>
              <a:ea typeface="Times New Roman" panose="02020603050405020304" pitchFamily="18" charset="0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95283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42C12F7-AE9B-40D2-A6C4-2F1B6BC860EE}"/>
              </a:ext>
            </a:extLst>
          </p:cNvPr>
          <p:cNvSpPr txBox="1"/>
          <p:nvPr/>
        </p:nvSpPr>
        <p:spPr>
          <a:xfrm>
            <a:off x="5446068" y="0"/>
            <a:ext cx="578192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sz="5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th-TH" sz="4800" b="1" i="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ลักษณะของวัฒนธรรม</a:t>
            </a:r>
            <a:endParaRPr lang="ko-KR" altLang="en-US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FD05D75E-4C6D-4730-B84A-3050C7913191}"/>
              </a:ext>
            </a:extLst>
          </p:cNvPr>
          <p:cNvSpPr txBox="1"/>
          <p:nvPr/>
        </p:nvSpPr>
        <p:spPr>
          <a:xfrm>
            <a:off x="4432852" y="1164471"/>
            <a:ext cx="7905515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 </a:t>
            </a:r>
            <a:r>
              <a:rPr lang="th-TH" sz="3200" b="1" dirty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1.เกิดขึ้นจากการเรียนรู้ของมนุษย์ </a:t>
            </a:r>
          </a:p>
          <a:p>
            <a:r>
              <a:rPr lang="th-TH" sz="3200" b="1" dirty="0">
                <a:solidFill>
                  <a:srgbClr val="FF000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 </a:t>
            </a:r>
            <a:r>
              <a:rPr lang="th-TH" sz="3200" b="1" dirty="0">
                <a:latin typeface="EucrosiaUPC" panose="02020603050405020304" pitchFamily="18" charset="-34"/>
                <a:cs typeface="EucrosiaUPC" panose="02020603050405020304" pitchFamily="18" charset="-34"/>
              </a:rPr>
              <a:t>วัฒนธรรมไม่ใช่สัญชาตญาณหรือสิ่งที่ติดตัวมนุษย์มาตั้งแต่เกิด</a:t>
            </a:r>
          </a:p>
          <a:p>
            <a:endParaRPr lang="th-TH" sz="2400" b="1" dirty="0"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endParaRPr lang="th-TH" sz="2400" b="1" dirty="0"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endParaRPr lang="th-TH" sz="2400" b="1" dirty="0"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r>
              <a:rPr lang="th-TH" sz="3200" b="1" dirty="0">
                <a:solidFill>
                  <a:srgbClr val="0000FF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2. เป็นมรดกของสังคม </a:t>
            </a:r>
          </a:p>
          <a:p>
            <a:r>
              <a:rPr lang="th-TH" sz="3200" b="1" dirty="0">
                <a:latin typeface="EucrosiaUPC" panose="02020603050405020304" pitchFamily="18" charset="-34"/>
                <a:cs typeface="EucrosiaUPC" panose="02020603050405020304" pitchFamily="18" charset="-34"/>
              </a:rPr>
              <a:t>วัฒนธรรมเป็นสิ่งที่ถ่ายทอดจากคนรุ่นหนึ่งไปสู่คนอีกรุ่นหนึ่ง</a:t>
            </a:r>
          </a:p>
          <a:p>
            <a:endParaRPr lang="th-TH" sz="2400" b="1" dirty="0"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endParaRPr lang="th-TH" sz="2400" b="1" dirty="0"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endParaRPr lang="th-TH" sz="2400" b="1" dirty="0"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r>
              <a:rPr lang="th-TH" sz="3200" b="1" dirty="0">
                <a:solidFill>
                  <a:srgbClr val="00B050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3. เป็นแบบแผนในการดำเนินชีวิต </a:t>
            </a:r>
          </a:p>
          <a:p>
            <a:r>
              <a:rPr lang="th-TH" sz="3200" b="1" dirty="0">
                <a:latin typeface="EucrosiaUPC" panose="02020603050405020304" pitchFamily="18" charset="-34"/>
                <a:cs typeface="EucrosiaUPC" panose="02020603050405020304" pitchFamily="18" charset="-34"/>
              </a:rPr>
              <a:t>แต่ละสังคมจะมีวัฒนธรรมที่แตกต่างกัน </a:t>
            </a:r>
          </a:p>
          <a:p>
            <a:endParaRPr lang="th-TH" b="1" dirty="0"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827B2F4-DDC0-4559-A650-981381225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996"/>
            <a:ext cx="4432852" cy="3337004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A5E2F907-0D8C-4A9D-95F7-251D0D08329C}"/>
              </a:ext>
            </a:extLst>
          </p:cNvPr>
          <p:cNvSpPr txBox="1"/>
          <p:nvPr/>
        </p:nvSpPr>
        <p:spPr>
          <a:xfrm>
            <a:off x="0" y="3121223"/>
            <a:ext cx="61672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>
                <a:solidFill>
                  <a:schemeClr val="bg1"/>
                </a:solidFill>
              </a:rPr>
              <a:t>https://www.youtube.com/watch?v=8OonpfOjnGA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789C7B9-159A-4446-8CA4-FE576B0E0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432852" cy="3578145"/>
          </a:xfrm>
          <a:prstGeom prst="rect">
            <a:avLst/>
          </a:prstGeom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D4F8E8B9-B0D4-42A4-9541-5787B0B0AA16}"/>
              </a:ext>
            </a:extLst>
          </p:cNvPr>
          <p:cNvSpPr txBox="1"/>
          <p:nvPr/>
        </p:nvSpPr>
        <p:spPr>
          <a:xfrm>
            <a:off x="0" y="5774635"/>
            <a:ext cx="61771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</a:rPr>
              <a:t>https://teen.mthai.com/education/61322.html</a:t>
            </a:r>
          </a:p>
        </p:txBody>
      </p:sp>
    </p:spTree>
    <p:extLst>
      <p:ext uri="{BB962C8B-B14F-4D97-AF65-F5344CB8AC3E}">
        <p14:creationId xmlns:p14="http://schemas.microsoft.com/office/powerpoint/2010/main" val="2500943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42C12F7-AE9B-40D2-A6C4-2F1B6BC860EE}"/>
              </a:ext>
            </a:extLst>
          </p:cNvPr>
          <p:cNvSpPr txBox="1"/>
          <p:nvPr/>
        </p:nvSpPr>
        <p:spPr>
          <a:xfrm>
            <a:off x="5446068" y="0"/>
            <a:ext cx="578192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sz="5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th-TH" sz="4400" b="1" i="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ลักษณะของวัฒนธรรม</a:t>
            </a:r>
            <a:endParaRPr lang="ko-KR" altLang="en-US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FD05D75E-4C6D-4730-B84A-3050C7913191}"/>
              </a:ext>
            </a:extLst>
          </p:cNvPr>
          <p:cNvSpPr txBox="1"/>
          <p:nvPr/>
        </p:nvSpPr>
        <p:spPr>
          <a:xfrm>
            <a:off x="4305876" y="500412"/>
            <a:ext cx="797889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th-TH" sz="3200" b="1" dirty="0"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r>
              <a:rPr lang="th-TH" sz="3200" b="1" i="0" dirty="0">
                <a:solidFill>
                  <a:srgbClr val="00B0F0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4. เป็นสิ่งที่เปลี่ยนแปลงได้ </a:t>
            </a:r>
          </a:p>
          <a:p>
            <a:r>
              <a:rPr lang="th-TH" sz="3200" b="1" i="0" dirty="0">
                <a:solidFill>
                  <a:srgbClr val="222222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วัฒนธรรมเป็นสิ่งที่ไม่คงที่มีการเปลี่ยนแปลงอยู่เสมอ</a:t>
            </a:r>
          </a:p>
          <a:p>
            <a:endParaRPr lang="th-TH" sz="3200" b="1" dirty="0">
              <a:solidFill>
                <a:srgbClr val="222222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endParaRPr lang="th-TH" sz="3200" b="1" dirty="0">
              <a:solidFill>
                <a:srgbClr val="222222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endParaRPr lang="th-TH" sz="3200" b="1" dirty="0">
              <a:solidFill>
                <a:srgbClr val="222222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r>
              <a:rPr lang="th-TH" sz="3200" b="1" i="0" dirty="0">
                <a:solidFill>
                  <a:srgbClr val="7030A0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5. เป็นสิ่งที่แสดงถึงรูปแบบของความคิดร่วมกันของสมาชิกในสังคม</a:t>
            </a:r>
          </a:p>
          <a:p>
            <a:endParaRPr lang="th-TH" sz="3200" b="1" dirty="0">
              <a:solidFill>
                <a:srgbClr val="7030A0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endParaRPr lang="th-TH" sz="3200" b="1" i="0" dirty="0">
              <a:solidFill>
                <a:srgbClr val="7030A0"/>
              </a:solidFill>
              <a:effectLst/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r>
              <a:rPr lang="th-TH" sz="3200" b="1" i="0" dirty="0">
                <a:solidFill>
                  <a:schemeClr val="accent6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6. เป็นของส่วนรวม </a:t>
            </a:r>
          </a:p>
          <a:p>
            <a:r>
              <a:rPr lang="th-TH" sz="3200" b="1" i="0" dirty="0"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วัฒนธรรมมิใช่ของผู้ใดผู้หนึ่งโดยเฉพาะแต่เป็นของส่วนรวมซึ่งเกิดจากการที่คนมาอยู่รวมกัน</a:t>
            </a:r>
            <a:r>
              <a:rPr lang="th-TH" sz="3200" b="1" dirty="0">
                <a:latin typeface="EucrosiaUPC" panose="02020603050405020304" pitchFamily="18" charset="-34"/>
                <a:cs typeface="EucrosiaUPC" panose="02020603050405020304" pitchFamily="18" charset="-34"/>
              </a:rPr>
              <a:t>                                                              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7859242-AD58-4325-80FE-F87BCEFDF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21"/>
            <a:ext cx="4389294" cy="3407879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82FCA600-C7F1-404A-9406-A6B6DFDBFFAE}"/>
              </a:ext>
            </a:extLst>
          </p:cNvPr>
          <p:cNvSpPr txBox="1"/>
          <p:nvPr/>
        </p:nvSpPr>
        <p:spPr>
          <a:xfrm>
            <a:off x="0" y="3152001"/>
            <a:ext cx="52578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100" dirty="0">
                <a:solidFill>
                  <a:schemeClr val="bg1"/>
                </a:solidFill>
              </a:rPr>
              <a:t>https://www.ktc.co.th/article/shopping/how-to-find-grab-discount-page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F620FB7-956A-49C4-B7FC-39EE6019E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016"/>
            <a:ext cx="4325104" cy="2872475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F595C626-BC16-44E3-9960-ACE5A8E39692}"/>
              </a:ext>
            </a:extLst>
          </p:cNvPr>
          <p:cNvSpPr txBox="1"/>
          <p:nvPr/>
        </p:nvSpPr>
        <p:spPr>
          <a:xfrm>
            <a:off x="0" y="6524344"/>
            <a:ext cx="4389294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Ep. 1 </a:t>
            </a:r>
            <a:r>
              <a:rPr lang="th-TH" sz="1600" b="1" i="0" dirty="0">
                <a:solidFill>
                  <a:schemeClr val="bg1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ไปดูการ ‘ล่าวาฬ’ ที่รัสเซีย | 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EucrosiaUPC" panose="02020603050405020304" pitchFamily="18" charset="-34"/>
                <a:cs typeface="EucrosiaUPC" panose="02020603050405020304" pitchFamily="18" charset="-34"/>
              </a:rPr>
              <a:t>Whale Hunting in Chukotka, Russia</a:t>
            </a:r>
            <a:endParaRPr lang="th-TH" sz="1600" b="1" dirty="0">
              <a:solidFill>
                <a:schemeClr val="bg1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9CA6C9FC-5CAB-485C-88AA-9C856FBB071B}"/>
              </a:ext>
            </a:extLst>
          </p:cNvPr>
          <p:cNvSpPr txBox="1"/>
          <p:nvPr/>
        </p:nvSpPr>
        <p:spPr>
          <a:xfrm>
            <a:off x="194981" y="6194278"/>
            <a:ext cx="41943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dirty="0">
                <a:solidFill>
                  <a:schemeClr val="bg1"/>
                </a:solidFill>
              </a:rPr>
              <a:t>https://www.facebook.com/watch/IRoamAlone/</a:t>
            </a:r>
          </a:p>
        </p:txBody>
      </p:sp>
    </p:spTree>
    <p:extLst>
      <p:ext uri="{BB962C8B-B14F-4D97-AF65-F5344CB8AC3E}">
        <p14:creationId xmlns:p14="http://schemas.microsoft.com/office/powerpoint/2010/main" val="62406251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 COLOR - 1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F5E42"/>
      </a:accent1>
      <a:accent2>
        <a:srgbClr val="AFAFAF"/>
      </a:accent2>
      <a:accent3>
        <a:srgbClr val="969696"/>
      </a:accent3>
      <a:accent4>
        <a:srgbClr val="7D7D7D"/>
      </a:accent4>
      <a:accent5>
        <a:srgbClr val="646464"/>
      </a:accent5>
      <a:accent6>
        <a:srgbClr val="4B4B4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2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46C0A"/>
      </a:accent1>
      <a:accent2>
        <a:srgbClr val="E46C0A"/>
      </a:accent2>
      <a:accent3>
        <a:srgbClr val="E46C0A"/>
      </a:accent3>
      <a:accent4>
        <a:srgbClr val="E46C0A"/>
      </a:accent4>
      <a:accent5>
        <a:srgbClr val="E46C0A"/>
      </a:accent5>
      <a:accent6>
        <a:srgbClr val="E46C0A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 COLOR - 1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F5E42"/>
      </a:accent1>
      <a:accent2>
        <a:srgbClr val="AFAFAF"/>
      </a:accent2>
      <a:accent3>
        <a:srgbClr val="969696"/>
      </a:accent3>
      <a:accent4>
        <a:srgbClr val="7D7D7D"/>
      </a:accent4>
      <a:accent5>
        <a:srgbClr val="646464"/>
      </a:accent5>
      <a:accent6>
        <a:srgbClr val="4B4B4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7819</TotalTime>
  <Words>2122</Words>
  <Application>Microsoft Office PowerPoint</Application>
  <PresentationFormat>แบบจอกว้าง</PresentationFormat>
  <Paragraphs>153</Paragraphs>
  <Slides>30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30</vt:i4>
      </vt:variant>
    </vt:vector>
  </HeadingPairs>
  <TitlesOfParts>
    <vt:vector size="38" baseType="lpstr">
      <vt:lpstr>Arial</vt:lpstr>
      <vt:lpstr>Calibri</vt:lpstr>
      <vt:lpstr>Cordia New</vt:lpstr>
      <vt:lpstr>EucrosiaUPC</vt:lpstr>
      <vt:lpstr>Wingdings</vt:lpstr>
      <vt:lpstr>Cover and End Slide Master</vt:lpstr>
      <vt:lpstr>Contents Slide Master</vt:lpstr>
      <vt:lpstr>Section Break Slide Master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Kulthrabhorn Supong</cp:lastModifiedBy>
  <cp:revision>348</cp:revision>
  <dcterms:created xsi:type="dcterms:W3CDTF">2019-01-14T06:35:35Z</dcterms:created>
  <dcterms:modified xsi:type="dcterms:W3CDTF">2022-08-02T19:21:28Z</dcterms:modified>
</cp:coreProperties>
</file>