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87" r:id="rId2"/>
    <p:sldId id="263" r:id="rId3"/>
    <p:sldId id="296" r:id="rId4"/>
    <p:sldId id="297" r:id="rId5"/>
    <p:sldId id="302" r:id="rId6"/>
    <p:sldId id="283" r:id="rId7"/>
    <p:sldId id="285" r:id="rId8"/>
    <p:sldId id="289" r:id="rId9"/>
    <p:sldId id="290" r:id="rId10"/>
    <p:sldId id="288" r:id="rId11"/>
    <p:sldId id="291" r:id="rId12"/>
    <p:sldId id="301" r:id="rId13"/>
    <p:sldId id="298" r:id="rId14"/>
    <p:sldId id="299" r:id="rId15"/>
    <p:sldId id="292" r:id="rId16"/>
    <p:sldId id="300" r:id="rId17"/>
    <p:sldId id="280" r:id="rId18"/>
    <p:sldId id="29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2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9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46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8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6641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63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67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5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61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5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31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2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3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8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5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1B43-E1F7-4B39-BB2F-B180F6901C19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0BCA69-C4C3-490F-8FAD-528EE86E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0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1MTybVmF5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99194A-1A7F-4FF8-ACFE-5AC38FD57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5" y="1428308"/>
            <a:ext cx="8716792" cy="409492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FB48ED05-FB53-42B8-8C1A-1DD861BF2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4" y="1933270"/>
            <a:ext cx="10531410" cy="192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fr-FR" altLang="en-US" sz="2400" b="1" dirty="0">
                <a:latin typeface="Verdana" panose="020B0604030504040204" pitchFamily="34" charset="0"/>
                <a:cs typeface="Arial" panose="020B0604020202020204" pitchFamily="34" charset="0"/>
              </a:rPr>
              <a:t>MAC2303</a:t>
            </a:r>
          </a:p>
          <a:p>
            <a:pPr eaLnBrk="1" hangingPunct="1"/>
            <a:r>
              <a:rPr lang="th-TH" altLang="en-US" b="1" i="1" dirty="0">
                <a:latin typeface="Verdana" panose="020B0604030504040204" pitchFamily="34" charset="0"/>
                <a:cs typeface="Arial" panose="020B0604020202020204" pitchFamily="34" charset="0"/>
              </a:rPr>
              <a:t>ภาษาอังกฤษสำหรับการจัดการเรียนรู้คณิตศาสตร์ </a:t>
            </a:r>
            <a:endParaRPr lang="en-US" altLang="en-US" b="1" i="1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b="1" i="1" dirty="0">
                <a:latin typeface="Verdana" panose="020B0604030504040204" pitchFamily="34" charset="0"/>
                <a:cs typeface="Arial" panose="020B0604020202020204" pitchFamily="34" charset="0"/>
              </a:rPr>
              <a:t>(English for Mathematical Learning Management)</a:t>
            </a:r>
            <a:endParaRPr lang="fr-FR" altLang="en-US" b="1" i="1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/>
            <a:endParaRPr lang="fr-FR" altLang="en-US" i="1" dirty="0">
              <a:solidFill>
                <a:srgbClr val="42679B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9EE1537-BFC0-4073-94B4-C16A61CF1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0344" y="5358476"/>
            <a:ext cx="714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2000" b="1" dirty="0">
                <a:latin typeface="Verdana" panose="020B0604030504040204" pitchFamily="34" charset="0"/>
                <a:cs typeface="Arial" panose="020B0604020202020204" pitchFamily="34" charset="0"/>
              </a:rPr>
              <a:t>By</a:t>
            </a:r>
            <a:r>
              <a:rPr lang="th-TH" altLang="en-US" sz="2000" b="1" dirty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latin typeface="Verdana" panose="020B0604030504040204" pitchFamily="34" charset="0"/>
                <a:cs typeface="Arial" panose="020B0604020202020204" pitchFamily="34" charset="0"/>
              </a:rPr>
              <a:t>Suranon</a:t>
            </a:r>
            <a:r>
              <a:rPr lang="en-US" altLang="en-US" sz="2000" b="1" i="1" dirty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latin typeface="Verdana" panose="020B0604030504040204" pitchFamily="34" charset="0"/>
                <a:cs typeface="Arial" panose="020B0604020202020204" pitchFamily="34" charset="0"/>
              </a:rPr>
              <a:t>Yensiri</a:t>
            </a:r>
            <a:endParaRPr lang="fr-FR" altLang="en-US" i="1" dirty="0">
              <a:cs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4A21332C-D897-4B28-87B1-A4EB24735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0921" y="4195509"/>
            <a:ext cx="79636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b="1" i="1" dirty="0"/>
              <a:t>Education Vocabulary</a:t>
            </a:r>
            <a:endParaRPr lang="th-TH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1456593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80844927-7E8A-4ABB-B97B-356034F59F23}"/>
              </a:ext>
            </a:extLst>
          </p:cNvPr>
          <p:cNvSpPr/>
          <p:nvPr/>
        </p:nvSpPr>
        <p:spPr>
          <a:xfrm>
            <a:off x="2157391" y="2258475"/>
            <a:ext cx="5992428" cy="2210539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A9C7AA07-E9CE-4BF0-B549-BDF2D4A8A4F6}"/>
              </a:ext>
            </a:extLst>
          </p:cNvPr>
          <p:cNvSpPr txBox="1">
            <a:spLocks/>
          </p:cNvSpPr>
          <p:nvPr/>
        </p:nvSpPr>
        <p:spPr>
          <a:xfrm>
            <a:off x="2255049" y="3007845"/>
            <a:ext cx="7763524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5400" b="1" dirty="0"/>
              <a:t>Spiral Curriculum</a:t>
            </a:r>
            <a:endParaRPr lang="th-TH" altLang="en-US" sz="5400" b="1" dirty="0"/>
          </a:p>
        </p:txBody>
      </p:sp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45164641-B05C-461B-B27D-A66D48401710}"/>
              </a:ext>
            </a:extLst>
          </p:cNvPr>
          <p:cNvSpPr txBox="1">
            <a:spLocks/>
          </p:cNvSpPr>
          <p:nvPr/>
        </p:nvSpPr>
        <p:spPr>
          <a:xfrm>
            <a:off x="2020882" y="5094094"/>
            <a:ext cx="477914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/>
              <a:t>Ans : </a:t>
            </a:r>
            <a:r>
              <a:rPr lang="th-TH" altLang="en-US" sz="3200" b="1" dirty="0">
                <a:solidFill>
                  <a:schemeClr val="bg1"/>
                </a:solidFill>
              </a:rPr>
              <a:t>หลักสูตรแบบบันไดวน</a:t>
            </a:r>
          </a:p>
        </p:txBody>
      </p:sp>
      <p:sp>
        <p:nvSpPr>
          <p:cNvPr id="7" name="ตัวยึดเนื้อหา 2">
            <a:extLst>
              <a:ext uri="{FF2B5EF4-FFF2-40B4-BE49-F238E27FC236}">
                <a16:creationId xmlns:a16="http://schemas.microsoft.com/office/drawing/2014/main" id="{DBF008CC-8423-4CA0-ACA7-4E19BB64C99A}"/>
              </a:ext>
            </a:extLst>
          </p:cNvPr>
          <p:cNvSpPr txBox="1">
            <a:spLocks/>
          </p:cNvSpPr>
          <p:nvPr/>
        </p:nvSpPr>
        <p:spPr>
          <a:xfrm>
            <a:off x="9011114" y="74073"/>
            <a:ext cx="4066711" cy="91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/>
              <a:t>Course Structure</a:t>
            </a:r>
            <a:endParaRPr lang="th-TH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4594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45164641-B05C-461B-B27D-A66D48401710}"/>
              </a:ext>
            </a:extLst>
          </p:cNvPr>
          <p:cNvSpPr txBox="1">
            <a:spLocks/>
          </p:cNvSpPr>
          <p:nvPr/>
        </p:nvSpPr>
        <p:spPr>
          <a:xfrm>
            <a:off x="2020882" y="5094094"/>
            <a:ext cx="477914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/>
              <a:t>Ans : </a:t>
            </a:r>
            <a:r>
              <a:rPr lang="th-TH" altLang="en-US" sz="3200" b="1" dirty="0">
                <a:solidFill>
                  <a:schemeClr val="bg1"/>
                </a:solidFill>
              </a:rPr>
              <a:t>ขั้นเริ่มต้นการเรียนรู้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1D4C43-0AFB-4A1B-BC31-84BB1AB6C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29" y="620905"/>
            <a:ext cx="2564075" cy="3897830"/>
          </a:xfrm>
          <a:prstGeom prst="rect">
            <a:avLst/>
          </a:prstGeom>
        </p:spPr>
      </p:pic>
      <p:sp>
        <p:nvSpPr>
          <p:cNvPr id="9" name="ตัวยึดเนื้อหา 2">
            <a:extLst>
              <a:ext uri="{FF2B5EF4-FFF2-40B4-BE49-F238E27FC236}">
                <a16:creationId xmlns:a16="http://schemas.microsoft.com/office/drawing/2014/main" id="{97552A0F-5919-4CB3-9E7C-638DD6694D47}"/>
              </a:ext>
            </a:extLst>
          </p:cNvPr>
          <p:cNvSpPr txBox="1">
            <a:spLocks/>
          </p:cNvSpPr>
          <p:nvPr/>
        </p:nvSpPr>
        <p:spPr>
          <a:xfrm>
            <a:off x="8315789" y="112173"/>
            <a:ext cx="4066711" cy="91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/>
              <a:t>Sequence of Learning</a:t>
            </a:r>
            <a:endParaRPr lang="th-TH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4156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80844927-7E8A-4ABB-B97B-356034F59F23}"/>
              </a:ext>
            </a:extLst>
          </p:cNvPr>
          <p:cNvSpPr/>
          <p:nvPr/>
        </p:nvSpPr>
        <p:spPr>
          <a:xfrm>
            <a:off x="2157391" y="2258475"/>
            <a:ext cx="5992428" cy="2210539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A9C7AA07-E9CE-4BF0-B549-BDF2D4A8A4F6}"/>
              </a:ext>
            </a:extLst>
          </p:cNvPr>
          <p:cNvSpPr txBox="1">
            <a:spLocks/>
          </p:cNvSpPr>
          <p:nvPr/>
        </p:nvSpPr>
        <p:spPr>
          <a:xfrm>
            <a:off x="3417099" y="2883555"/>
            <a:ext cx="7763524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5400" b="1" dirty="0"/>
              <a:t>Concrete</a:t>
            </a:r>
            <a:endParaRPr lang="th-TH" altLang="en-US" sz="5400" b="1" dirty="0"/>
          </a:p>
        </p:txBody>
      </p:sp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45164641-B05C-461B-B27D-A66D48401710}"/>
              </a:ext>
            </a:extLst>
          </p:cNvPr>
          <p:cNvSpPr txBox="1">
            <a:spLocks/>
          </p:cNvSpPr>
          <p:nvPr/>
        </p:nvSpPr>
        <p:spPr>
          <a:xfrm>
            <a:off x="2020882" y="5094094"/>
            <a:ext cx="477914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/>
              <a:t>Ans : </a:t>
            </a:r>
            <a:r>
              <a:rPr lang="th-TH" altLang="en-US" sz="3200" b="1" dirty="0">
                <a:solidFill>
                  <a:schemeClr val="bg1"/>
                </a:solidFill>
              </a:rPr>
              <a:t>วัตถุที่เป็นรูปธรรม</a:t>
            </a:r>
          </a:p>
        </p:txBody>
      </p:sp>
      <p:sp>
        <p:nvSpPr>
          <p:cNvPr id="6" name="ตัวยึดเนื้อหา 2">
            <a:extLst>
              <a:ext uri="{FF2B5EF4-FFF2-40B4-BE49-F238E27FC236}">
                <a16:creationId xmlns:a16="http://schemas.microsoft.com/office/drawing/2014/main" id="{47F806CC-B418-41D1-AEF7-B97D215AB486}"/>
              </a:ext>
            </a:extLst>
          </p:cNvPr>
          <p:cNvSpPr txBox="1">
            <a:spLocks/>
          </p:cNvSpPr>
          <p:nvPr/>
        </p:nvSpPr>
        <p:spPr>
          <a:xfrm>
            <a:off x="8315789" y="112173"/>
            <a:ext cx="4066711" cy="91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/>
              <a:t>Sequence of Learning</a:t>
            </a:r>
            <a:endParaRPr lang="th-TH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62361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45164641-B05C-461B-B27D-A66D48401710}"/>
              </a:ext>
            </a:extLst>
          </p:cNvPr>
          <p:cNvSpPr txBox="1">
            <a:spLocks/>
          </p:cNvSpPr>
          <p:nvPr/>
        </p:nvSpPr>
        <p:spPr>
          <a:xfrm>
            <a:off x="2020882" y="5094094"/>
            <a:ext cx="477914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/>
              <a:t>Ans : </a:t>
            </a:r>
            <a:r>
              <a:rPr lang="th-TH" altLang="en-US" sz="3200" b="1" dirty="0">
                <a:solidFill>
                  <a:schemeClr val="bg1"/>
                </a:solidFill>
              </a:rPr>
              <a:t>กึ่งรูปธรรม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051E9-4BF3-48C6-8954-0711A7E12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59" y="288111"/>
            <a:ext cx="3863675" cy="4435224"/>
          </a:xfrm>
          <a:prstGeom prst="rect">
            <a:avLst/>
          </a:prstGeom>
        </p:spPr>
      </p:pic>
      <p:sp>
        <p:nvSpPr>
          <p:cNvPr id="10" name="ตัวยึดเนื้อหา 2">
            <a:extLst>
              <a:ext uri="{FF2B5EF4-FFF2-40B4-BE49-F238E27FC236}">
                <a16:creationId xmlns:a16="http://schemas.microsoft.com/office/drawing/2014/main" id="{16BB08E7-F195-48FF-9BBB-E960BD279265}"/>
              </a:ext>
            </a:extLst>
          </p:cNvPr>
          <p:cNvSpPr txBox="1">
            <a:spLocks/>
          </p:cNvSpPr>
          <p:nvPr/>
        </p:nvSpPr>
        <p:spPr>
          <a:xfrm>
            <a:off x="8315789" y="112173"/>
            <a:ext cx="4066711" cy="91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/>
              <a:t>Sequence of Learning</a:t>
            </a:r>
            <a:endParaRPr lang="th-TH" altLang="en-US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8BA2CD-44EF-4245-954E-F353130E1287}"/>
              </a:ext>
            </a:extLst>
          </p:cNvPr>
          <p:cNvSpPr/>
          <p:nvPr/>
        </p:nvSpPr>
        <p:spPr>
          <a:xfrm>
            <a:off x="4371975" y="466725"/>
            <a:ext cx="1971675" cy="647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96F37-C41D-4374-8DAC-94BC34F72CA0}"/>
              </a:ext>
            </a:extLst>
          </p:cNvPr>
          <p:cNvSpPr txBox="1"/>
          <p:nvPr/>
        </p:nvSpPr>
        <p:spPr>
          <a:xfrm>
            <a:off x="4559283" y="466725"/>
            <a:ext cx="172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ICONIC</a:t>
            </a:r>
          </a:p>
        </p:txBody>
      </p:sp>
    </p:spTree>
    <p:extLst>
      <p:ext uri="{BB962C8B-B14F-4D97-AF65-F5344CB8AC3E}">
        <p14:creationId xmlns:p14="http://schemas.microsoft.com/office/powerpoint/2010/main" val="1069967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45164641-B05C-461B-B27D-A66D48401710}"/>
              </a:ext>
            </a:extLst>
          </p:cNvPr>
          <p:cNvSpPr txBox="1">
            <a:spLocks/>
          </p:cNvSpPr>
          <p:nvPr/>
        </p:nvSpPr>
        <p:spPr>
          <a:xfrm>
            <a:off x="2020882" y="5094094"/>
            <a:ext cx="477914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/>
              <a:t>Ans : </a:t>
            </a:r>
            <a:r>
              <a:rPr lang="th-TH" altLang="en-US" sz="3200" b="1" dirty="0">
                <a:solidFill>
                  <a:schemeClr val="bg1"/>
                </a:solidFill>
              </a:rPr>
              <a:t>นามธรรม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91068B-E7E7-41E9-9BF8-A660544D0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48" y="242386"/>
            <a:ext cx="4747671" cy="4526672"/>
          </a:xfrm>
          <a:prstGeom prst="rect">
            <a:avLst/>
          </a:prstGeom>
        </p:spPr>
      </p:pic>
      <p:sp>
        <p:nvSpPr>
          <p:cNvPr id="10" name="ตัวยึดเนื้อหา 2">
            <a:extLst>
              <a:ext uri="{FF2B5EF4-FFF2-40B4-BE49-F238E27FC236}">
                <a16:creationId xmlns:a16="http://schemas.microsoft.com/office/drawing/2014/main" id="{6CBA7351-5807-43AE-9E57-ABDFAF343D30}"/>
              </a:ext>
            </a:extLst>
          </p:cNvPr>
          <p:cNvSpPr txBox="1">
            <a:spLocks/>
          </p:cNvSpPr>
          <p:nvPr/>
        </p:nvSpPr>
        <p:spPr>
          <a:xfrm>
            <a:off x="8315789" y="112173"/>
            <a:ext cx="4066711" cy="91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/>
              <a:t>Sequence of Learning</a:t>
            </a:r>
            <a:endParaRPr lang="th-TH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66007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80844927-7E8A-4ABB-B97B-356034F59F23}"/>
              </a:ext>
            </a:extLst>
          </p:cNvPr>
          <p:cNvSpPr/>
          <p:nvPr/>
        </p:nvSpPr>
        <p:spPr>
          <a:xfrm>
            <a:off x="2157391" y="2258475"/>
            <a:ext cx="5992428" cy="2210539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A9C7AA07-E9CE-4BF0-B549-BDF2D4A8A4F6}"/>
              </a:ext>
            </a:extLst>
          </p:cNvPr>
          <p:cNvSpPr txBox="1">
            <a:spLocks/>
          </p:cNvSpPr>
          <p:nvPr/>
        </p:nvSpPr>
        <p:spPr>
          <a:xfrm>
            <a:off x="2407000" y="2861976"/>
            <a:ext cx="7003329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5400" b="1" dirty="0"/>
              <a:t>Extrinsic Reward</a:t>
            </a:r>
            <a:endParaRPr lang="th-TH" altLang="en-US" sz="5400" b="1" dirty="0"/>
          </a:p>
        </p:txBody>
      </p:sp>
      <p:sp>
        <p:nvSpPr>
          <p:cNvPr id="7" name="ตัวยึดเนื้อหา 2">
            <a:extLst>
              <a:ext uri="{FF2B5EF4-FFF2-40B4-BE49-F238E27FC236}">
                <a16:creationId xmlns:a16="http://schemas.microsoft.com/office/drawing/2014/main" id="{73598393-B907-402F-8DB0-95A294A1D313}"/>
              </a:ext>
            </a:extLst>
          </p:cNvPr>
          <p:cNvSpPr txBox="1">
            <a:spLocks/>
          </p:cNvSpPr>
          <p:nvPr/>
        </p:nvSpPr>
        <p:spPr>
          <a:xfrm>
            <a:off x="9828792" y="92476"/>
            <a:ext cx="3958229" cy="91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000" b="1" dirty="0"/>
              <a:t>Reward</a:t>
            </a:r>
            <a:endParaRPr lang="th-TH" altLang="en-US" sz="4000" b="1" dirty="0"/>
          </a:p>
        </p:txBody>
      </p:sp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45164641-B05C-461B-B27D-A66D48401710}"/>
              </a:ext>
            </a:extLst>
          </p:cNvPr>
          <p:cNvSpPr txBox="1">
            <a:spLocks/>
          </p:cNvSpPr>
          <p:nvPr/>
        </p:nvSpPr>
        <p:spPr>
          <a:xfrm>
            <a:off x="2020882" y="5094094"/>
            <a:ext cx="477914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/>
              <a:t>Ans :</a:t>
            </a:r>
            <a:r>
              <a:rPr lang="th-TH" altLang="en-US" sz="3200" b="1" dirty="0"/>
              <a:t> </a:t>
            </a:r>
            <a:r>
              <a:rPr lang="th-TH" altLang="en-US" sz="3200" b="1" dirty="0">
                <a:solidFill>
                  <a:schemeClr val="bg1"/>
                </a:solidFill>
              </a:rPr>
              <a:t>รางวัลภายนอก</a:t>
            </a:r>
          </a:p>
        </p:txBody>
      </p:sp>
    </p:spTree>
    <p:extLst>
      <p:ext uri="{BB962C8B-B14F-4D97-AF65-F5344CB8AC3E}">
        <p14:creationId xmlns:p14="http://schemas.microsoft.com/office/powerpoint/2010/main" val="3502803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80844927-7E8A-4ABB-B97B-356034F59F23}"/>
              </a:ext>
            </a:extLst>
          </p:cNvPr>
          <p:cNvSpPr/>
          <p:nvPr/>
        </p:nvSpPr>
        <p:spPr>
          <a:xfrm>
            <a:off x="2157391" y="2258475"/>
            <a:ext cx="5992428" cy="2210539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A9C7AA07-E9CE-4BF0-B549-BDF2D4A8A4F6}"/>
              </a:ext>
            </a:extLst>
          </p:cNvPr>
          <p:cNvSpPr txBox="1">
            <a:spLocks/>
          </p:cNvSpPr>
          <p:nvPr/>
        </p:nvSpPr>
        <p:spPr>
          <a:xfrm>
            <a:off x="2415880" y="2950545"/>
            <a:ext cx="6621589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5400" b="1" dirty="0"/>
              <a:t>Intrinsic Reward</a:t>
            </a:r>
            <a:endParaRPr lang="th-TH" altLang="en-US" sz="5400" b="1" dirty="0"/>
          </a:p>
        </p:txBody>
      </p:sp>
      <p:sp>
        <p:nvSpPr>
          <p:cNvPr id="7" name="ตัวยึดเนื้อหา 2">
            <a:extLst>
              <a:ext uri="{FF2B5EF4-FFF2-40B4-BE49-F238E27FC236}">
                <a16:creationId xmlns:a16="http://schemas.microsoft.com/office/drawing/2014/main" id="{73598393-B907-402F-8DB0-95A294A1D313}"/>
              </a:ext>
            </a:extLst>
          </p:cNvPr>
          <p:cNvSpPr txBox="1">
            <a:spLocks/>
          </p:cNvSpPr>
          <p:nvPr/>
        </p:nvSpPr>
        <p:spPr>
          <a:xfrm>
            <a:off x="9828792" y="92476"/>
            <a:ext cx="3958229" cy="91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000" b="1" dirty="0"/>
              <a:t>Reward</a:t>
            </a:r>
            <a:endParaRPr lang="th-TH" altLang="en-US" sz="4000" b="1" dirty="0"/>
          </a:p>
        </p:txBody>
      </p:sp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45164641-B05C-461B-B27D-A66D48401710}"/>
              </a:ext>
            </a:extLst>
          </p:cNvPr>
          <p:cNvSpPr txBox="1">
            <a:spLocks/>
          </p:cNvSpPr>
          <p:nvPr/>
        </p:nvSpPr>
        <p:spPr>
          <a:xfrm>
            <a:off x="2020882" y="5094094"/>
            <a:ext cx="477914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/>
              <a:t>Ans :</a:t>
            </a:r>
            <a:r>
              <a:rPr lang="th-TH" altLang="en-US" sz="3200" b="1" dirty="0"/>
              <a:t> </a:t>
            </a:r>
            <a:r>
              <a:rPr lang="th-TH" altLang="en-US" sz="3200" b="1" dirty="0">
                <a:solidFill>
                  <a:schemeClr val="bg1"/>
                </a:solidFill>
              </a:rPr>
              <a:t>รางวัลภายใน</a:t>
            </a:r>
          </a:p>
        </p:txBody>
      </p:sp>
    </p:spTree>
    <p:extLst>
      <p:ext uri="{BB962C8B-B14F-4D97-AF65-F5344CB8AC3E}">
        <p14:creationId xmlns:p14="http://schemas.microsoft.com/office/powerpoint/2010/main" val="2942167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44DAD8-6AD9-4A72-95A2-B15AFEC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29"/>
            <a:ext cx="12192000" cy="6891130"/>
          </a:xfrm>
          <a:prstGeom prst="rect">
            <a:avLst/>
          </a:prstGeom>
        </p:spPr>
      </p:pic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A590D741-24AE-4E17-9B2A-F4086DC2F9CE}"/>
              </a:ext>
            </a:extLst>
          </p:cNvPr>
          <p:cNvSpPr txBox="1">
            <a:spLocks/>
          </p:cNvSpPr>
          <p:nvPr/>
        </p:nvSpPr>
        <p:spPr>
          <a:xfrm>
            <a:off x="10809868" y="0"/>
            <a:ext cx="2077458" cy="91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000" b="1" dirty="0"/>
              <a:t>2001</a:t>
            </a:r>
            <a:endParaRPr lang="th-TH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79317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DC82E2-0325-417F-88BF-54C0B1D9E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72" y="0"/>
            <a:ext cx="6502400" cy="6858000"/>
          </a:xfrm>
          <a:prstGeom prst="rect">
            <a:avLst/>
          </a:prstGeom>
        </p:spPr>
      </p:pic>
      <p:sp>
        <p:nvSpPr>
          <p:cNvPr id="3" name="ตัวยึดเนื้อหา 2">
            <a:extLst>
              <a:ext uri="{FF2B5EF4-FFF2-40B4-BE49-F238E27FC236}">
                <a16:creationId xmlns:a16="http://schemas.microsoft.com/office/drawing/2014/main" id="{58A2160E-B046-42BF-804E-C49C1ACAC7E3}"/>
              </a:ext>
            </a:extLst>
          </p:cNvPr>
          <p:cNvSpPr txBox="1">
            <a:spLocks/>
          </p:cNvSpPr>
          <p:nvPr/>
        </p:nvSpPr>
        <p:spPr>
          <a:xfrm>
            <a:off x="10686042" y="95250"/>
            <a:ext cx="2067933" cy="91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000" b="1" dirty="0"/>
              <a:t>1956</a:t>
            </a:r>
            <a:endParaRPr lang="th-TH" altLang="en-US" sz="4000" b="1" dirty="0"/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A5B07FE1-D218-4974-9336-68B1666D2570}"/>
              </a:ext>
            </a:extLst>
          </p:cNvPr>
          <p:cNvSpPr txBox="1">
            <a:spLocks/>
          </p:cNvSpPr>
          <p:nvPr/>
        </p:nvSpPr>
        <p:spPr>
          <a:xfrm>
            <a:off x="8058379" y="6575436"/>
            <a:ext cx="4348697" cy="374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th-TH" sz="2500" dirty="0">
                <a:latin typeface="Arial" panose="020B0604020202020204" pitchFamily="34" charset="0"/>
              </a:rPr>
              <a:t>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https://www.flickr.com/photos/gforsythe/15090660113</a:t>
            </a:r>
            <a:endParaRPr lang="th-TH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525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A589DF27-2D8E-441E-90A6-E275D2B0FBAF}"/>
              </a:ext>
            </a:extLst>
          </p:cNvPr>
          <p:cNvSpPr txBox="1">
            <a:spLocks/>
          </p:cNvSpPr>
          <p:nvPr/>
        </p:nvSpPr>
        <p:spPr>
          <a:xfrm>
            <a:off x="600721" y="3002870"/>
            <a:ext cx="10813003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b="1" dirty="0">
                <a:hlinkClick r:id="rId2"/>
              </a:rPr>
              <a:t>Activity 1</a:t>
            </a:r>
            <a:r>
              <a:rPr lang="en-US" altLang="en-US" sz="3600" b="1" dirty="0"/>
              <a:t> :</a:t>
            </a:r>
            <a:r>
              <a:rPr lang="en-US" sz="3600" b="0" i="0" dirty="0">
                <a:effectLst/>
                <a:latin typeface="Roboto" panose="02000000000000000000" pitchFamily="2" charset="0"/>
              </a:rPr>
              <a:t>Discovery Learning - Bruner</a:t>
            </a:r>
          </a:p>
          <a:p>
            <a:pPr marL="0" indent="0">
              <a:buNone/>
            </a:pP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36833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80844927-7E8A-4ABB-B97B-356034F59F23}"/>
              </a:ext>
            </a:extLst>
          </p:cNvPr>
          <p:cNvSpPr/>
          <p:nvPr/>
        </p:nvSpPr>
        <p:spPr>
          <a:xfrm>
            <a:off x="2157391" y="2258475"/>
            <a:ext cx="5992428" cy="2210539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A9C7AA07-E9CE-4BF0-B549-BDF2D4A8A4F6}"/>
              </a:ext>
            </a:extLst>
          </p:cNvPr>
          <p:cNvSpPr txBox="1">
            <a:spLocks/>
          </p:cNvSpPr>
          <p:nvPr/>
        </p:nvSpPr>
        <p:spPr>
          <a:xfrm>
            <a:off x="2299439" y="3007845"/>
            <a:ext cx="7581409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800" b="1" dirty="0"/>
              <a:t>Discovery Learning</a:t>
            </a:r>
            <a:endParaRPr lang="th-TH" altLang="en-US" sz="4800" b="1" dirty="0"/>
          </a:p>
        </p:txBody>
      </p:sp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45164641-B05C-461B-B27D-A66D48401710}"/>
              </a:ext>
            </a:extLst>
          </p:cNvPr>
          <p:cNvSpPr txBox="1">
            <a:spLocks/>
          </p:cNvSpPr>
          <p:nvPr/>
        </p:nvSpPr>
        <p:spPr>
          <a:xfrm>
            <a:off x="2020882" y="5094094"/>
            <a:ext cx="477914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/>
              <a:t>Ans : </a:t>
            </a:r>
            <a:r>
              <a:rPr lang="th-TH" altLang="en-US" sz="3200" b="1" dirty="0">
                <a:solidFill>
                  <a:schemeClr val="bg1"/>
                </a:solidFill>
              </a:rPr>
              <a:t>การเรียนรู้แบบค้นพบ</a:t>
            </a:r>
          </a:p>
        </p:txBody>
      </p:sp>
    </p:spTree>
    <p:extLst>
      <p:ext uri="{BB962C8B-B14F-4D97-AF65-F5344CB8AC3E}">
        <p14:creationId xmlns:p14="http://schemas.microsoft.com/office/powerpoint/2010/main" val="312215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80844927-7E8A-4ABB-B97B-356034F59F23}"/>
              </a:ext>
            </a:extLst>
          </p:cNvPr>
          <p:cNvSpPr/>
          <p:nvPr/>
        </p:nvSpPr>
        <p:spPr>
          <a:xfrm>
            <a:off x="2157391" y="2258475"/>
            <a:ext cx="5992428" cy="2210539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A9C7AA07-E9CE-4BF0-B549-BDF2D4A8A4F6}"/>
              </a:ext>
            </a:extLst>
          </p:cNvPr>
          <p:cNvSpPr txBox="1">
            <a:spLocks/>
          </p:cNvSpPr>
          <p:nvPr/>
        </p:nvSpPr>
        <p:spPr>
          <a:xfrm>
            <a:off x="3009324" y="2990090"/>
            <a:ext cx="7581409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800" b="1" dirty="0"/>
              <a:t>Constructivist</a:t>
            </a:r>
            <a:endParaRPr lang="th-TH" altLang="en-US" sz="4800" b="1" dirty="0"/>
          </a:p>
        </p:txBody>
      </p:sp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45164641-B05C-461B-B27D-A66D48401710}"/>
              </a:ext>
            </a:extLst>
          </p:cNvPr>
          <p:cNvSpPr txBox="1">
            <a:spLocks/>
          </p:cNvSpPr>
          <p:nvPr/>
        </p:nvSpPr>
        <p:spPr>
          <a:xfrm>
            <a:off x="2020882" y="5094094"/>
            <a:ext cx="5667180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/>
              <a:t>Ans : </a:t>
            </a:r>
            <a:r>
              <a:rPr lang="th-TH" altLang="en-US" sz="3200" b="1" dirty="0">
                <a:solidFill>
                  <a:schemeClr val="bg1"/>
                </a:solidFill>
              </a:rPr>
              <a:t>การสร้างความรู้ด้วยตนเอง</a:t>
            </a:r>
          </a:p>
        </p:txBody>
      </p:sp>
    </p:spTree>
    <p:extLst>
      <p:ext uri="{BB962C8B-B14F-4D97-AF65-F5344CB8AC3E}">
        <p14:creationId xmlns:p14="http://schemas.microsoft.com/office/powerpoint/2010/main" val="918045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80844927-7E8A-4ABB-B97B-356034F59F23}"/>
              </a:ext>
            </a:extLst>
          </p:cNvPr>
          <p:cNvSpPr/>
          <p:nvPr/>
        </p:nvSpPr>
        <p:spPr>
          <a:xfrm>
            <a:off x="2157391" y="2258475"/>
            <a:ext cx="5992428" cy="2210539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A9C7AA07-E9CE-4BF0-B549-BDF2D4A8A4F6}"/>
              </a:ext>
            </a:extLst>
          </p:cNvPr>
          <p:cNvSpPr txBox="1">
            <a:spLocks/>
          </p:cNvSpPr>
          <p:nvPr/>
        </p:nvSpPr>
        <p:spPr>
          <a:xfrm>
            <a:off x="1424716" y="3034476"/>
            <a:ext cx="745777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4800" b="1" dirty="0"/>
              <a:t>Explore</a:t>
            </a:r>
            <a:endParaRPr lang="th-TH" altLang="en-US" sz="4800" b="1" dirty="0"/>
          </a:p>
        </p:txBody>
      </p:sp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45164641-B05C-461B-B27D-A66D48401710}"/>
              </a:ext>
            </a:extLst>
          </p:cNvPr>
          <p:cNvSpPr txBox="1">
            <a:spLocks/>
          </p:cNvSpPr>
          <p:nvPr/>
        </p:nvSpPr>
        <p:spPr>
          <a:xfrm>
            <a:off x="2020882" y="5094094"/>
            <a:ext cx="548962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/>
              <a:t>Ans : </a:t>
            </a:r>
            <a:r>
              <a:rPr lang="th-TH" altLang="en-US" sz="3200" b="1" dirty="0">
                <a:solidFill>
                  <a:schemeClr val="bg1"/>
                </a:solidFill>
              </a:rPr>
              <a:t>สำรวจ สืบเสาะ</a:t>
            </a:r>
          </a:p>
        </p:txBody>
      </p:sp>
      <p:sp>
        <p:nvSpPr>
          <p:cNvPr id="9" name="ตัวยึดเนื้อหา 2">
            <a:extLst>
              <a:ext uri="{FF2B5EF4-FFF2-40B4-BE49-F238E27FC236}">
                <a16:creationId xmlns:a16="http://schemas.microsoft.com/office/drawing/2014/main" id="{ABD72D4D-9A2C-492B-8A28-5252D310AB97}"/>
              </a:ext>
            </a:extLst>
          </p:cNvPr>
          <p:cNvSpPr txBox="1">
            <a:spLocks/>
          </p:cNvSpPr>
          <p:nvPr/>
        </p:nvSpPr>
        <p:spPr>
          <a:xfrm>
            <a:off x="7439489" y="83598"/>
            <a:ext cx="4962062" cy="91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/>
              <a:t>To construct new concepts</a:t>
            </a:r>
            <a:endParaRPr lang="th-TH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8433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80844927-7E8A-4ABB-B97B-356034F59F23}"/>
              </a:ext>
            </a:extLst>
          </p:cNvPr>
          <p:cNvSpPr/>
          <p:nvPr/>
        </p:nvSpPr>
        <p:spPr>
          <a:xfrm>
            <a:off x="2157391" y="2258475"/>
            <a:ext cx="5992428" cy="2210539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A9C7AA07-E9CE-4BF0-B549-BDF2D4A8A4F6}"/>
              </a:ext>
            </a:extLst>
          </p:cNvPr>
          <p:cNvSpPr txBox="1">
            <a:spLocks/>
          </p:cNvSpPr>
          <p:nvPr/>
        </p:nvSpPr>
        <p:spPr>
          <a:xfrm>
            <a:off x="2242819" y="3025596"/>
            <a:ext cx="745777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4800" b="1" dirty="0"/>
              <a:t>Wrestling Questions</a:t>
            </a:r>
            <a:endParaRPr lang="th-TH" altLang="en-US" sz="4800" b="1" dirty="0"/>
          </a:p>
        </p:txBody>
      </p:sp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45164641-B05C-461B-B27D-A66D48401710}"/>
              </a:ext>
            </a:extLst>
          </p:cNvPr>
          <p:cNvSpPr txBox="1">
            <a:spLocks/>
          </p:cNvSpPr>
          <p:nvPr/>
        </p:nvSpPr>
        <p:spPr>
          <a:xfrm>
            <a:off x="2020882" y="5094094"/>
            <a:ext cx="548962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/>
              <a:t>Ans :</a:t>
            </a:r>
            <a:r>
              <a:rPr lang="th-TH" altLang="en-US" sz="3200" b="1" dirty="0"/>
              <a:t> </a:t>
            </a:r>
            <a:r>
              <a:rPr lang="th-TH" altLang="en-US" sz="3200" b="1" dirty="0">
                <a:solidFill>
                  <a:schemeClr val="bg1"/>
                </a:solidFill>
              </a:rPr>
              <a:t>รู้จักตั้งคำถามกับสิ่งรอบตัวอยู่เสมอ</a:t>
            </a:r>
          </a:p>
        </p:txBody>
      </p:sp>
      <p:sp>
        <p:nvSpPr>
          <p:cNvPr id="9" name="ตัวยึดเนื้อหา 2">
            <a:extLst>
              <a:ext uri="{FF2B5EF4-FFF2-40B4-BE49-F238E27FC236}">
                <a16:creationId xmlns:a16="http://schemas.microsoft.com/office/drawing/2014/main" id="{ABD72D4D-9A2C-492B-8A28-5252D310AB97}"/>
              </a:ext>
            </a:extLst>
          </p:cNvPr>
          <p:cNvSpPr txBox="1">
            <a:spLocks/>
          </p:cNvSpPr>
          <p:nvPr/>
        </p:nvSpPr>
        <p:spPr>
          <a:xfrm>
            <a:off x="7439489" y="83598"/>
            <a:ext cx="4962062" cy="91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/>
              <a:t>To construct new concepts</a:t>
            </a:r>
            <a:endParaRPr lang="th-TH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9139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80844927-7E8A-4ABB-B97B-356034F59F23}"/>
              </a:ext>
            </a:extLst>
          </p:cNvPr>
          <p:cNvSpPr/>
          <p:nvPr/>
        </p:nvSpPr>
        <p:spPr>
          <a:xfrm>
            <a:off x="2157391" y="2258475"/>
            <a:ext cx="5992428" cy="2210539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A9C7AA07-E9CE-4BF0-B549-BDF2D4A8A4F6}"/>
              </a:ext>
            </a:extLst>
          </p:cNvPr>
          <p:cNvSpPr txBox="1">
            <a:spLocks/>
          </p:cNvSpPr>
          <p:nvPr/>
        </p:nvSpPr>
        <p:spPr>
          <a:xfrm>
            <a:off x="2719851" y="2883555"/>
            <a:ext cx="5181276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6600" b="1" dirty="0"/>
              <a:t>Controversy</a:t>
            </a:r>
            <a:endParaRPr lang="th-TH" altLang="en-US" sz="6600" b="1" dirty="0"/>
          </a:p>
        </p:txBody>
      </p:sp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45164641-B05C-461B-B27D-A66D48401710}"/>
              </a:ext>
            </a:extLst>
          </p:cNvPr>
          <p:cNvSpPr txBox="1">
            <a:spLocks/>
          </p:cNvSpPr>
          <p:nvPr/>
        </p:nvSpPr>
        <p:spPr>
          <a:xfrm>
            <a:off x="2020882" y="5094094"/>
            <a:ext cx="477914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/>
              <a:t>Ans :</a:t>
            </a:r>
            <a:r>
              <a:rPr lang="th-TH" altLang="en-US" sz="3200" b="1" dirty="0">
                <a:solidFill>
                  <a:schemeClr val="tx1"/>
                </a:solidFill>
              </a:rPr>
              <a:t> </a:t>
            </a:r>
            <a:r>
              <a:rPr lang="th-TH" altLang="en-US" sz="3200" b="1" dirty="0">
                <a:solidFill>
                  <a:schemeClr val="bg1"/>
                </a:solidFill>
              </a:rPr>
              <a:t>การโต้แย้ง</a:t>
            </a:r>
          </a:p>
        </p:txBody>
      </p:sp>
      <p:sp>
        <p:nvSpPr>
          <p:cNvPr id="10" name="ตัวยึดเนื้อหา 2">
            <a:extLst>
              <a:ext uri="{FF2B5EF4-FFF2-40B4-BE49-F238E27FC236}">
                <a16:creationId xmlns:a16="http://schemas.microsoft.com/office/drawing/2014/main" id="{AE6EA4AE-B57B-4E63-86F2-81B5C5885FC0}"/>
              </a:ext>
            </a:extLst>
          </p:cNvPr>
          <p:cNvSpPr txBox="1">
            <a:spLocks/>
          </p:cNvSpPr>
          <p:nvPr/>
        </p:nvSpPr>
        <p:spPr>
          <a:xfrm>
            <a:off x="7439488" y="83598"/>
            <a:ext cx="4876337" cy="91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/>
              <a:t>To construct new concepts</a:t>
            </a:r>
            <a:endParaRPr lang="th-TH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1790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80844927-7E8A-4ABB-B97B-356034F59F23}"/>
              </a:ext>
            </a:extLst>
          </p:cNvPr>
          <p:cNvSpPr/>
          <p:nvPr/>
        </p:nvSpPr>
        <p:spPr>
          <a:xfrm>
            <a:off x="2157391" y="2258475"/>
            <a:ext cx="5992428" cy="2210539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A9C7AA07-E9CE-4BF0-B549-BDF2D4A8A4F6}"/>
              </a:ext>
            </a:extLst>
          </p:cNvPr>
          <p:cNvSpPr txBox="1">
            <a:spLocks/>
          </p:cNvSpPr>
          <p:nvPr/>
        </p:nvSpPr>
        <p:spPr>
          <a:xfrm>
            <a:off x="2774881" y="2874030"/>
            <a:ext cx="477914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6600" b="1" dirty="0"/>
              <a:t>Experiment</a:t>
            </a:r>
            <a:endParaRPr lang="th-TH" altLang="en-US" sz="6600" b="1" dirty="0"/>
          </a:p>
        </p:txBody>
      </p:sp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45164641-B05C-461B-B27D-A66D48401710}"/>
              </a:ext>
            </a:extLst>
          </p:cNvPr>
          <p:cNvSpPr txBox="1">
            <a:spLocks/>
          </p:cNvSpPr>
          <p:nvPr/>
        </p:nvSpPr>
        <p:spPr>
          <a:xfrm>
            <a:off x="2020882" y="5094094"/>
            <a:ext cx="477914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/>
              <a:t>Ans : </a:t>
            </a:r>
            <a:r>
              <a:rPr lang="th-TH" altLang="en-US" sz="3200" b="1" dirty="0">
                <a:solidFill>
                  <a:schemeClr val="bg1"/>
                </a:solidFill>
              </a:rPr>
              <a:t>การทดลอง</a:t>
            </a:r>
          </a:p>
        </p:txBody>
      </p:sp>
      <p:sp>
        <p:nvSpPr>
          <p:cNvPr id="9" name="ตัวยึดเนื้อหา 2">
            <a:extLst>
              <a:ext uri="{FF2B5EF4-FFF2-40B4-BE49-F238E27FC236}">
                <a16:creationId xmlns:a16="http://schemas.microsoft.com/office/drawing/2014/main" id="{E5D910A2-DCC7-48AE-8F0F-126332C1CAA5}"/>
              </a:ext>
            </a:extLst>
          </p:cNvPr>
          <p:cNvSpPr txBox="1">
            <a:spLocks/>
          </p:cNvSpPr>
          <p:nvPr/>
        </p:nvSpPr>
        <p:spPr>
          <a:xfrm>
            <a:off x="7439489" y="83598"/>
            <a:ext cx="4866812" cy="91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/>
              <a:t>To construct new concepts</a:t>
            </a:r>
            <a:endParaRPr lang="th-TH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9409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:a16="http://schemas.microsoft.com/office/drawing/2014/main" id="{80844927-7E8A-4ABB-B97B-356034F59F23}"/>
              </a:ext>
            </a:extLst>
          </p:cNvPr>
          <p:cNvSpPr/>
          <p:nvPr/>
        </p:nvSpPr>
        <p:spPr>
          <a:xfrm>
            <a:off x="2157391" y="2258475"/>
            <a:ext cx="5992428" cy="2210539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ตัวยึดเนื้อหา 2">
            <a:extLst>
              <a:ext uri="{FF2B5EF4-FFF2-40B4-BE49-F238E27FC236}">
                <a16:creationId xmlns:a16="http://schemas.microsoft.com/office/drawing/2014/main" id="{A9C7AA07-E9CE-4BF0-B549-BDF2D4A8A4F6}"/>
              </a:ext>
            </a:extLst>
          </p:cNvPr>
          <p:cNvSpPr txBox="1">
            <a:spLocks/>
          </p:cNvSpPr>
          <p:nvPr/>
        </p:nvSpPr>
        <p:spPr>
          <a:xfrm>
            <a:off x="2372734" y="2908500"/>
            <a:ext cx="6558202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6000" b="1" dirty="0"/>
              <a:t>Predisposition</a:t>
            </a:r>
            <a:endParaRPr lang="th-TH" altLang="en-US" sz="6000" b="1" dirty="0"/>
          </a:p>
        </p:txBody>
      </p:sp>
      <p:sp>
        <p:nvSpPr>
          <p:cNvPr id="8" name="ตัวยึดเนื้อหา 2">
            <a:extLst>
              <a:ext uri="{FF2B5EF4-FFF2-40B4-BE49-F238E27FC236}">
                <a16:creationId xmlns:a16="http://schemas.microsoft.com/office/drawing/2014/main" id="{45164641-B05C-461B-B27D-A66D48401710}"/>
              </a:ext>
            </a:extLst>
          </p:cNvPr>
          <p:cNvSpPr txBox="1">
            <a:spLocks/>
          </p:cNvSpPr>
          <p:nvPr/>
        </p:nvSpPr>
        <p:spPr>
          <a:xfrm>
            <a:off x="2020882" y="5094094"/>
            <a:ext cx="4779147" cy="158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200" b="1" dirty="0"/>
              <a:t>Ans :</a:t>
            </a:r>
            <a:r>
              <a:rPr lang="th-TH" altLang="en-US" sz="3200" b="1" dirty="0">
                <a:solidFill>
                  <a:schemeClr val="bg1"/>
                </a:solidFill>
              </a:rPr>
              <a:t>การจูงใจเพื่อเข้าสู่บทเรียน</a:t>
            </a:r>
          </a:p>
        </p:txBody>
      </p:sp>
      <p:sp>
        <p:nvSpPr>
          <p:cNvPr id="10" name="ตัวยึดเนื้อหา 2">
            <a:extLst>
              <a:ext uri="{FF2B5EF4-FFF2-40B4-BE49-F238E27FC236}">
                <a16:creationId xmlns:a16="http://schemas.microsoft.com/office/drawing/2014/main" id="{26738C4D-08A8-4A01-919C-33DE555FDA63}"/>
              </a:ext>
            </a:extLst>
          </p:cNvPr>
          <p:cNvSpPr txBox="1">
            <a:spLocks/>
          </p:cNvSpPr>
          <p:nvPr/>
        </p:nvSpPr>
        <p:spPr>
          <a:xfrm>
            <a:off x="8315789" y="112173"/>
            <a:ext cx="4066711" cy="9107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/>
              <a:t>Theory of Instruction</a:t>
            </a:r>
            <a:endParaRPr lang="th-TH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192399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1545</TotalTime>
  <Words>172</Words>
  <Application>Microsoft Office PowerPoint</Application>
  <PresentationFormat>Widescreen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Roboto</vt:lpstr>
      <vt:lpstr>Trebuchet MS</vt:lpstr>
      <vt:lpstr>Verdana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New</cp:lastModifiedBy>
  <cp:revision>210</cp:revision>
  <dcterms:created xsi:type="dcterms:W3CDTF">2021-12-02T05:55:52Z</dcterms:created>
  <dcterms:modified xsi:type="dcterms:W3CDTF">2023-02-09T15:27:51Z</dcterms:modified>
</cp:coreProperties>
</file>