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4"/>
  </p:notesMasterIdLst>
  <p:sldIdLst>
    <p:sldId id="274" r:id="rId2"/>
    <p:sldId id="289" r:id="rId3"/>
    <p:sldId id="292" r:id="rId4"/>
    <p:sldId id="293" r:id="rId5"/>
    <p:sldId id="294" r:id="rId6"/>
    <p:sldId id="295" r:id="rId7"/>
    <p:sldId id="296" r:id="rId8"/>
    <p:sldId id="291" r:id="rId9"/>
    <p:sldId id="286" r:id="rId10"/>
    <p:sldId id="290" r:id="rId11"/>
    <p:sldId id="287" r:id="rId12"/>
    <p:sldId id="26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26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DA113-7F22-462A-8FEF-85F3CF7DE37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59205-A0E9-455A-87B6-32B25CAA8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2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9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46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86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641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63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67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58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9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2/9/2023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06818FB-82EA-42FE-821F-4B60F7A5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448055"/>
            <a:ext cx="11127318" cy="9235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CBBE28-E3F9-4347-BF49-D530FD9B49B8}"/>
              </a:ext>
            </a:extLst>
          </p:cNvPr>
          <p:cNvCxnSpPr/>
          <p:nvPr userDrawn="1"/>
        </p:nvCxnSpPr>
        <p:spPr>
          <a:xfrm>
            <a:off x="662491" y="1573764"/>
            <a:ext cx="1080000" cy="0"/>
          </a:xfrm>
          <a:prstGeom prst="line">
            <a:avLst/>
          </a:prstGeom>
          <a:ln w="57150">
            <a:solidFill>
              <a:srgbClr val="637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96C4F2-ACD7-4523-9270-EEEDED77B93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1208" y="1986278"/>
            <a:ext cx="11127318" cy="3964516"/>
          </a:xfrm>
        </p:spPr>
        <p:txBody>
          <a:bodyPr/>
          <a:lstStyle/>
          <a:p>
            <a:r>
              <a:rPr lang="en-SG" dirty="0"/>
              <a:t>Animation: toggle class code display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8DB0E38-3B94-49E6-92BF-F1240EEC99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55" y="6203952"/>
            <a:ext cx="1064571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4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6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1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2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3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8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5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5" Type="http://schemas.openxmlformats.org/officeDocument/2006/relationships/image" Target="file:///C:\Program%20Files\Inknoe%20ClassPointTesting\Images\slide_annotate_without%20result_default.png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6" Type="http://schemas.openxmlformats.org/officeDocument/2006/relationships/image" Target="file:///C:\Program%20Files\Inknoe%20ClassPointTesting\Images\image_upload_without%20result_default.png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en.wikipedia.org/wiki/Egyptian_pyramid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TC7RIwdZcE&amp;list=PLybg94GvOJ9FoGQeUMFZ4SWZsr30jlUYK&amp;index=3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file:///C:\Program%20Files\Inknoe%20ClassPoint\Images\multiple_choice_without%20result_default.png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en.wikipedia.org/wiki/Hypolimnas_misipp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5" Type="http://schemas.openxmlformats.org/officeDocument/2006/relationships/image" Target="../media/image5.jfif"/><Relationship Id="rId4" Type="http://schemas.openxmlformats.org/officeDocument/2006/relationships/image" Target="file:///C:\Program%20Files\Inknoe%20ClassPoint\Images\multiple_choice_without%20result_default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5" Type="http://schemas.openxmlformats.org/officeDocument/2006/relationships/image" Target="../media/image6.jfif"/><Relationship Id="rId4" Type="http://schemas.openxmlformats.org/officeDocument/2006/relationships/image" Target="file:///C:\Program%20Files\Inknoe%20ClassPoint\Images\multiple_choice_without%20result_default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5" Type="http://schemas.openxmlformats.org/officeDocument/2006/relationships/image" Target="../media/image7.jfif"/><Relationship Id="rId4" Type="http://schemas.openxmlformats.org/officeDocument/2006/relationships/image" Target="file:///C:\Program%20Files\Inknoe%20ClassPoint\Images\multiple_choice_without%20result_default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5" Type="http://schemas.openxmlformats.org/officeDocument/2006/relationships/image" Target="../media/image8.jfif"/><Relationship Id="rId4" Type="http://schemas.openxmlformats.org/officeDocument/2006/relationships/image" Target="file:///C:\Program%20Files\Inknoe%20ClassPoint\Images\multiple_choice_without%20result_default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5" Type="http://schemas.openxmlformats.org/officeDocument/2006/relationships/image" Target="../media/image9.jfif"/><Relationship Id="rId4" Type="http://schemas.openxmlformats.org/officeDocument/2006/relationships/image" Target="file:///C:\Program%20Files\Inknoe%20ClassPoint\Images\multiple_choice_without%20result_default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openxmlformats.org/officeDocument/2006/relationships/image" Target="file:///C:\Program%20Files\Inknoe%20ClassPointTesting\Images\word_count_without%20result_default.png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www.sgfoodonfoot.com/2013/03/one-day-johor-bahru-food-trail-march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5" Type="http://schemas.openxmlformats.org/officeDocument/2006/relationships/image" Target="file:///C:\Program%20Files\Inknoe%20ClassPointTesting\Images\short_answer_without%20result_default.png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99194A-1A7F-4FF8-ACFE-5AC38FD57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5" y="1428308"/>
            <a:ext cx="8716792" cy="409492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FB48ED05-FB53-42B8-8C1A-1DD861BF2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34" y="1933270"/>
            <a:ext cx="10531410" cy="192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fr-FR" altLang="en-US" sz="2400" b="1" dirty="0">
                <a:latin typeface="Verdana" panose="020B0604030504040204" pitchFamily="34" charset="0"/>
                <a:cs typeface="Arial" panose="020B0604020202020204" pitchFamily="34" charset="0"/>
              </a:rPr>
              <a:t>MAC2303</a:t>
            </a:r>
          </a:p>
          <a:p>
            <a:pPr eaLnBrk="1" hangingPunct="1"/>
            <a:r>
              <a:rPr lang="th-TH" altLang="en-US" b="1" i="1" dirty="0">
                <a:latin typeface="Verdana" panose="020B0604030504040204" pitchFamily="34" charset="0"/>
                <a:cs typeface="Arial" panose="020B0604020202020204" pitchFamily="34" charset="0"/>
              </a:rPr>
              <a:t>ภาษาอังกฤษสำหรับการจัดการเรียนรู้คณิตศาสตร์ </a:t>
            </a:r>
            <a:endParaRPr lang="en-US" altLang="en-US" b="1" i="1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b="1" i="1" dirty="0">
                <a:latin typeface="Verdana" panose="020B0604030504040204" pitchFamily="34" charset="0"/>
                <a:cs typeface="Arial" panose="020B0604020202020204" pitchFamily="34" charset="0"/>
              </a:rPr>
              <a:t>(English for Mathematical Learning Management)</a:t>
            </a:r>
            <a:endParaRPr lang="fr-FR" altLang="en-US" b="1" i="1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/>
            <a:endParaRPr lang="fr-FR" altLang="en-US" i="1" dirty="0">
              <a:solidFill>
                <a:srgbClr val="42679B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9EE1537-BFC0-4073-94B4-C16A61CF1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344" y="5358476"/>
            <a:ext cx="7142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sz="2000" b="1" dirty="0">
                <a:latin typeface="Verdana" panose="020B0604030504040204" pitchFamily="34" charset="0"/>
                <a:cs typeface="Arial" panose="020B0604020202020204" pitchFamily="34" charset="0"/>
              </a:rPr>
              <a:t>By </a:t>
            </a:r>
            <a:r>
              <a:rPr lang="en-US" altLang="en-US" sz="2000" b="1" i="1" dirty="0" err="1">
                <a:latin typeface="Verdana" panose="020B0604030504040204" pitchFamily="34" charset="0"/>
                <a:cs typeface="Arial" panose="020B0604020202020204" pitchFamily="34" charset="0"/>
              </a:rPr>
              <a:t>Suranon</a:t>
            </a:r>
            <a:r>
              <a:rPr lang="en-US" altLang="en-US" sz="2000" b="1" i="1" dirty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latin typeface="Verdana" panose="020B0604030504040204" pitchFamily="34" charset="0"/>
                <a:cs typeface="Arial" panose="020B0604020202020204" pitchFamily="34" charset="0"/>
              </a:rPr>
              <a:t>Yensiri</a:t>
            </a:r>
            <a:endParaRPr lang="fr-FR" altLang="en-US" i="1" dirty="0">
              <a:cs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A21332C-D897-4B28-87B1-A4EB24735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921" y="4195509"/>
            <a:ext cx="79636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b="1" i="1" dirty="0"/>
              <a:t>Math Vocabulary in High School</a:t>
            </a:r>
            <a:endParaRPr lang="th-TH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456593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4507-0B4B-4F93-BD66-3C02A58F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Draw a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3">
                <a:extLst>
                  <a:ext uri="{FF2B5EF4-FFF2-40B4-BE49-F238E27FC236}">
                    <a16:creationId xmlns:a16="http://schemas.microsoft.com/office/drawing/2014/main" id="{F76F10B1-BCB6-4B83-8D8B-A084D91805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67262" y="5343034"/>
                <a:ext cx="4412322" cy="819546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4000" b="1" i="0" kern="1200">
                    <a:solidFill>
                      <a:schemeClr val="bg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dirty="0">
                    <a:solidFill>
                      <a:srgbClr val="6378FF"/>
                    </a:solidFill>
                    <a:latin typeface="+mn-lt"/>
                  </a:rPr>
                  <a:t>Plot  </a:t>
                </a:r>
                <a14:m>
                  <m:oMath xmlns:m="http://schemas.openxmlformats.org/officeDocument/2006/math">
                    <m:r>
                      <a:rPr lang="en-SG" b="1" i="1" smtClean="0">
                        <a:solidFill>
                          <a:srgbClr val="FF0184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SG" b="1" i="1" smtClean="0">
                        <a:solidFill>
                          <a:srgbClr val="FF018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SG" b="1" i="1" smtClean="0">
                            <a:solidFill>
                              <a:srgbClr val="FF018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b="1" i="1" smtClean="0">
                            <a:solidFill>
                              <a:srgbClr val="FF018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b="1" i="1" smtClean="0">
                            <a:solidFill>
                              <a:srgbClr val="FF0184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SG" b="1" i="1" smtClean="0">
                            <a:solidFill>
                              <a:srgbClr val="FF018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SG" b="1" i="1" smtClean="0">
                        <a:solidFill>
                          <a:srgbClr val="FF018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SG" b="1" i="1" smtClean="0">
                        <a:solidFill>
                          <a:srgbClr val="FF0184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dirty="0">
                  <a:solidFill>
                    <a:srgbClr val="3F51B5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itle 3">
                <a:extLst>
                  <a:ext uri="{FF2B5EF4-FFF2-40B4-BE49-F238E27FC236}">
                    <a16:creationId xmlns:a16="http://schemas.microsoft.com/office/drawing/2014/main" id="{F76F10B1-BCB6-4B83-8D8B-A084D9180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262" y="5343034"/>
                <a:ext cx="4412322" cy="819546"/>
              </a:xfrm>
              <a:prstGeom prst="rect">
                <a:avLst/>
              </a:prstGeom>
              <a:blipFill>
                <a:blip r:embed="rId3"/>
                <a:stretch>
                  <a:fillRect l="-4972" t="-11852" b="-1851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B35DE8-9FAD-41DF-A440-9DEAD96DC68F}"/>
              </a:ext>
            </a:extLst>
          </p:cNvPr>
          <p:cNvCxnSpPr/>
          <p:nvPr/>
        </p:nvCxnSpPr>
        <p:spPr>
          <a:xfrm>
            <a:off x="589216" y="3933825"/>
            <a:ext cx="11013567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4E7200-7451-4A6E-920F-2B61CDE69532}"/>
              </a:ext>
            </a:extLst>
          </p:cNvPr>
          <p:cNvCxnSpPr>
            <a:cxnSpLocks/>
          </p:cNvCxnSpPr>
          <p:nvPr/>
        </p:nvCxnSpPr>
        <p:spPr>
          <a:xfrm flipV="1">
            <a:off x="5826633" y="1019176"/>
            <a:ext cx="0" cy="435292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btnInknoeActivity">
            <a:extLst>
              <a:ext uri="{FF2B5EF4-FFF2-40B4-BE49-F238E27FC236}">
                <a16:creationId xmlns:a16="http://schemas.microsoft.com/office/drawing/2014/main" id="{284780FC-76F6-4D90-82DD-A685429D35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09" y="909823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8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4507-0B4B-4F93-BD66-3C02A58F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Image upload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76F10B1-BCB6-4B83-8D8B-A084D91805FB}"/>
              </a:ext>
            </a:extLst>
          </p:cNvPr>
          <p:cNvSpPr txBox="1">
            <a:spLocks/>
          </p:cNvSpPr>
          <p:nvPr/>
        </p:nvSpPr>
        <p:spPr>
          <a:xfrm>
            <a:off x="521208" y="2295129"/>
            <a:ext cx="5929045" cy="198895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6378FF"/>
                </a:solidFill>
                <a:latin typeface="+mn-lt"/>
              </a:rPr>
              <a:t>Show a real-life example of </a:t>
            </a:r>
            <a:r>
              <a:rPr lang="en-US" dirty="0">
                <a:solidFill>
                  <a:srgbClr val="FF0184"/>
                </a:solidFill>
                <a:latin typeface="+mn-lt"/>
              </a:rPr>
              <a:t>Prism</a:t>
            </a:r>
            <a:endParaRPr lang="en-US" dirty="0">
              <a:solidFill>
                <a:srgbClr val="3F51B5"/>
              </a:solidFill>
              <a:latin typeface="+mn-lt"/>
            </a:endParaRPr>
          </a:p>
        </p:txBody>
      </p:sp>
      <p:pic>
        <p:nvPicPr>
          <p:cNvPr id="7" name="Picture 6" descr="A close up of a desert&#10;&#10;Description automatically generated">
            <a:extLst>
              <a:ext uri="{FF2B5EF4-FFF2-40B4-BE49-F238E27FC236}">
                <a16:creationId xmlns:a16="http://schemas.microsoft.com/office/drawing/2014/main" id="{54A6F565-C5D1-428F-862F-C6DF46CC4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84867" y="1736669"/>
            <a:ext cx="5089715" cy="3384661"/>
          </a:xfrm>
          <a:prstGeom prst="rect">
            <a:avLst/>
          </a:prstGeom>
        </p:spPr>
      </p:pic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9A3EEC43-CCBF-4D94-B58E-C735D209C2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63" y="4410075"/>
            <a:ext cx="2762315" cy="7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22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>
            <a:extLst>
              <a:ext uri="{FF2B5EF4-FFF2-40B4-BE49-F238E27FC236}">
                <a16:creationId xmlns:a16="http://schemas.microsoft.com/office/drawing/2014/main" id="{A589DF27-2D8E-441E-90A6-E275D2B0FBAF}"/>
              </a:ext>
            </a:extLst>
          </p:cNvPr>
          <p:cNvSpPr txBox="1">
            <a:spLocks/>
          </p:cNvSpPr>
          <p:nvPr/>
        </p:nvSpPr>
        <p:spPr>
          <a:xfrm>
            <a:off x="600721" y="3002870"/>
            <a:ext cx="9839419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b="1" dirty="0">
                <a:hlinkClick r:id="rId2"/>
              </a:rPr>
              <a:t>Activity 1</a:t>
            </a:r>
            <a:r>
              <a:rPr lang="en-US" altLang="en-US" sz="3600" b="1" dirty="0"/>
              <a:t> : FOIL Method</a:t>
            </a:r>
            <a:endParaRPr lang="en-US" sz="3600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3600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3683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E16F7-3F7A-4D56-9E08-46E2B006AF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1208" y="432872"/>
            <a:ext cx="8063499" cy="8440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6378FF"/>
                </a:solidFill>
              </a:rPr>
              <a:t>What is the term used to describe something exactly equal in size and shape?</a:t>
            </a:r>
            <a:endParaRPr lang="en-SG" sz="2800" b="1" dirty="0">
              <a:solidFill>
                <a:srgbClr val="6378FF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6F434FB-6B7E-4FD3-B10E-990A7FBE2A4E}"/>
              </a:ext>
            </a:extLst>
          </p:cNvPr>
          <p:cNvSpPr txBox="1">
            <a:spLocks/>
          </p:cNvSpPr>
          <p:nvPr/>
        </p:nvSpPr>
        <p:spPr>
          <a:xfrm>
            <a:off x="692312" y="2034691"/>
            <a:ext cx="5544955" cy="1857891"/>
          </a:xfrm>
          <a:prstGeom prst="rect">
            <a:avLst/>
          </a:prstGeom>
        </p:spPr>
        <p:txBody>
          <a:bodyPr vert="horz" lIns="91440" tIns="45720" rIns="91440" bIns="45720" numCol="2" spcCol="36000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Perpendicular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Symmetry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Transformation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Congruence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Reflection</a:t>
            </a:r>
          </a:p>
        </p:txBody>
      </p:sp>
      <p:pic>
        <p:nvPicPr>
          <p:cNvPr id="7" name="Picture 6" descr="A insect on the plant&#10;&#10;Description automatically generated">
            <a:extLst>
              <a:ext uri="{FF2B5EF4-FFF2-40B4-BE49-F238E27FC236}">
                <a16:creationId xmlns:a16="http://schemas.microsoft.com/office/drawing/2014/main" id="{3D21746F-FE67-479A-A487-86742D982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37267" y="1523594"/>
            <a:ext cx="5392555" cy="3620314"/>
          </a:xfrm>
          <a:prstGeom prst="rect">
            <a:avLst/>
          </a:prstGeom>
        </p:spPr>
      </p:pic>
      <p:pic>
        <p:nvPicPr>
          <p:cNvPr id="14" name="btnInknoeActivity">
            <a:extLst>
              <a:ext uri="{FF2B5EF4-FFF2-40B4-BE49-F238E27FC236}">
                <a16:creationId xmlns:a16="http://schemas.microsoft.com/office/drawing/2014/main" id="{93CD6E29-8AA7-0CC9-3134-F39C400BA9A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53628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8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E16F7-3F7A-4D56-9E08-46E2B006AF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1208" y="432872"/>
            <a:ext cx="8063499" cy="8440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6378FF"/>
                </a:solidFill>
              </a:rPr>
              <a:t>What word is use to describe the distance around the circle?</a:t>
            </a:r>
            <a:endParaRPr lang="en-SG" sz="2800" b="1" dirty="0">
              <a:solidFill>
                <a:srgbClr val="6378FF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6F434FB-6B7E-4FD3-B10E-990A7FBE2A4E}"/>
              </a:ext>
            </a:extLst>
          </p:cNvPr>
          <p:cNvSpPr txBox="1">
            <a:spLocks/>
          </p:cNvSpPr>
          <p:nvPr/>
        </p:nvSpPr>
        <p:spPr>
          <a:xfrm>
            <a:off x="692312" y="2034691"/>
            <a:ext cx="5779509" cy="1857891"/>
          </a:xfrm>
          <a:prstGeom prst="rect">
            <a:avLst/>
          </a:prstGeom>
        </p:spPr>
        <p:txBody>
          <a:bodyPr vert="horz" lIns="91440" tIns="45720" rIns="91440" bIns="45720" numCol="2" spcCol="36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Area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Radius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Arc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Perimeter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Circumference</a:t>
            </a:r>
          </a:p>
        </p:txBody>
      </p:sp>
      <p:pic>
        <p:nvPicPr>
          <p:cNvPr id="16" name="btnInknoeActivity">
            <a:extLst>
              <a:ext uri="{FF2B5EF4-FFF2-40B4-BE49-F238E27FC236}">
                <a16:creationId xmlns:a16="http://schemas.microsoft.com/office/drawing/2014/main" id="{18DEF154-245F-9CDC-B2D1-3F10D30A9C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53628"/>
            <a:ext cx="2219546" cy="571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8F40D6-A269-5C52-9DEB-1D9BD5E1C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813" y="1720359"/>
            <a:ext cx="3677807" cy="27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3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E16F7-3F7A-4D56-9E08-46E2B006AF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1208" y="432872"/>
            <a:ext cx="8063499" cy="8440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6378FF"/>
                </a:solidFill>
              </a:rPr>
              <a:t>A number that cannot be expressed as the ratio of two integers is called what?</a:t>
            </a:r>
            <a:endParaRPr lang="en-SG" sz="2800" b="1" dirty="0">
              <a:solidFill>
                <a:srgbClr val="6378FF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6F434FB-6B7E-4FD3-B10E-990A7FBE2A4E}"/>
              </a:ext>
            </a:extLst>
          </p:cNvPr>
          <p:cNvSpPr txBox="1">
            <a:spLocks/>
          </p:cNvSpPr>
          <p:nvPr/>
        </p:nvSpPr>
        <p:spPr>
          <a:xfrm>
            <a:off x="692311" y="2034691"/>
            <a:ext cx="7333103" cy="1857891"/>
          </a:xfrm>
          <a:prstGeom prst="rect">
            <a:avLst/>
          </a:prstGeom>
        </p:spPr>
        <p:txBody>
          <a:bodyPr vert="horz" lIns="91440" tIns="45720" rIns="91440" bIns="45720" numCol="2" spcCol="36000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Whole number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Integer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Rational number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Irrational number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Complex number</a:t>
            </a:r>
          </a:p>
        </p:txBody>
      </p:sp>
      <p:pic>
        <p:nvPicPr>
          <p:cNvPr id="16" name="btnInknoeActivity">
            <a:extLst>
              <a:ext uri="{FF2B5EF4-FFF2-40B4-BE49-F238E27FC236}">
                <a16:creationId xmlns:a16="http://schemas.microsoft.com/office/drawing/2014/main" id="{18DEF154-245F-9CDC-B2D1-3F10D30A9C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53628"/>
            <a:ext cx="2219546" cy="57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D1777B-032D-D9C6-72E4-B342A8F3B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546" y="1747330"/>
            <a:ext cx="2981192" cy="29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5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E16F7-3F7A-4D56-9E08-46E2B006AF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1208" y="432872"/>
            <a:ext cx="8063499" cy="8440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6378FF"/>
                </a:solidFill>
              </a:rPr>
              <a:t>What term describes a line with zero slope?</a:t>
            </a:r>
            <a:endParaRPr lang="en-SG" sz="2800" b="1" dirty="0">
              <a:solidFill>
                <a:srgbClr val="6378FF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6F434FB-6B7E-4FD3-B10E-990A7FBE2A4E}"/>
              </a:ext>
            </a:extLst>
          </p:cNvPr>
          <p:cNvSpPr txBox="1">
            <a:spLocks/>
          </p:cNvSpPr>
          <p:nvPr/>
        </p:nvSpPr>
        <p:spPr>
          <a:xfrm>
            <a:off x="692312" y="2034691"/>
            <a:ext cx="5779509" cy="1857891"/>
          </a:xfrm>
          <a:prstGeom prst="rect">
            <a:avLst/>
          </a:prstGeom>
        </p:spPr>
        <p:txBody>
          <a:bodyPr vert="horz" lIns="91440" tIns="45720" rIns="91440" bIns="45720" numCol="2" spcCol="36000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Polynomial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Hypotenuse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Vertical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Horizontal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Parallel line</a:t>
            </a:r>
          </a:p>
        </p:txBody>
      </p:sp>
      <p:pic>
        <p:nvPicPr>
          <p:cNvPr id="16" name="btnInknoeActivity">
            <a:extLst>
              <a:ext uri="{FF2B5EF4-FFF2-40B4-BE49-F238E27FC236}">
                <a16:creationId xmlns:a16="http://schemas.microsoft.com/office/drawing/2014/main" id="{18DEF154-245F-9CDC-B2D1-3F10D30A9C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53628"/>
            <a:ext cx="2219546" cy="57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04B823-A465-A25A-E36C-EB25A5CBD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45" y="1791856"/>
            <a:ext cx="4371343" cy="32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4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E16F7-3F7A-4D56-9E08-46E2B006AF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1208" y="432872"/>
            <a:ext cx="8063499" cy="8440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6378FF"/>
                </a:solidFill>
              </a:rPr>
              <a:t>What is numeral words that indicate order such as first, second and third?</a:t>
            </a:r>
            <a:endParaRPr lang="en-SG" sz="2800" b="1" dirty="0">
              <a:solidFill>
                <a:srgbClr val="6378FF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6F434FB-6B7E-4FD3-B10E-990A7FBE2A4E}"/>
              </a:ext>
            </a:extLst>
          </p:cNvPr>
          <p:cNvSpPr txBox="1">
            <a:spLocks/>
          </p:cNvSpPr>
          <p:nvPr/>
        </p:nvSpPr>
        <p:spPr>
          <a:xfrm>
            <a:off x="692311" y="2034691"/>
            <a:ext cx="7750353" cy="1857891"/>
          </a:xfrm>
          <a:prstGeom prst="rect">
            <a:avLst/>
          </a:prstGeom>
        </p:spPr>
        <p:txBody>
          <a:bodyPr vert="horz" lIns="91440" tIns="45720" rIns="91440" bIns="45720" numCol="2" spcCol="36000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Natural number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Cardinal number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Ordinal number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Algebraic number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Prime number</a:t>
            </a:r>
          </a:p>
        </p:txBody>
      </p:sp>
      <p:pic>
        <p:nvPicPr>
          <p:cNvPr id="16" name="btnInknoeActivity">
            <a:extLst>
              <a:ext uri="{FF2B5EF4-FFF2-40B4-BE49-F238E27FC236}">
                <a16:creationId xmlns:a16="http://schemas.microsoft.com/office/drawing/2014/main" id="{18DEF154-245F-9CDC-B2D1-3F10D30A9C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53628"/>
            <a:ext cx="2219546" cy="57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1D390A-0870-C97E-3049-4FF3F9FC44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286" y="2987987"/>
            <a:ext cx="3674403" cy="244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E16F7-3F7A-4D56-9E08-46E2B006AF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1208" y="432872"/>
            <a:ext cx="8258808" cy="8440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6378FF"/>
                </a:solidFill>
              </a:rPr>
              <a:t>Which term defines the number that has to be multiplied itself to equal a given number ?</a:t>
            </a:r>
            <a:endParaRPr lang="en-SG" sz="2800" b="1" dirty="0">
              <a:solidFill>
                <a:srgbClr val="6378FF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6F434FB-6B7E-4FD3-B10E-990A7FBE2A4E}"/>
              </a:ext>
            </a:extLst>
          </p:cNvPr>
          <p:cNvSpPr txBox="1">
            <a:spLocks/>
          </p:cNvSpPr>
          <p:nvPr/>
        </p:nvSpPr>
        <p:spPr>
          <a:xfrm>
            <a:off x="692312" y="2034691"/>
            <a:ext cx="5779509" cy="1857891"/>
          </a:xfrm>
          <a:prstGeom prst="rect">
            <a:avLst/>
          </a:prstGeom>
        </p:spPr>
        <p:txBody>
          <a:bodyPr vert="horz" lIns="91440" tIns="45720" rIns="91440" bIns="45720" numCol="2" spcCol="36000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Exponent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Root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Nominator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Denominator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Coefficient</a:t>
            </a:r>
          </a:p>
        </p:txBody>
      </p:sp>
      <p:pic>
        <p:nvPicPr>
          <p:cNvPr id="16" name="btnInknoeActivity">
            <a:extLst>
              <a:ext uri="{FF2B5EF4-FFF2-40B4-BE49-F238E27FC236}">
                <a16:creationId xmlns:a16="http://schemas.microsoft.com/office/drawing/2014/main" id="{18DEF154-245F-9CDC-B2D1-3F10D30A9C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53628"/>
            <a:ext cx="2219546" cy="57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70EF22-4EEB-6C9E-25F0-CC14E5303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435" y="1938845"/>
            <a:ext cx="4019408" cy="28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8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E16F7-3F7A-4D56-9E08-46E2B006AF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957227" y="1795778"/>
            <a:ext cx="3834724" cy="204279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SG" sz="3600" b="1" dirty="0">
                <a:solidFill>
                  <a:srgbClr val="6378FF"/>
                </a:solidFill>
              </a:rPr>
              <a:t>How many prime numbers are there from 1 to 50 ?</a:t>
            </a:r>
          </a:p>
        </p:txBody>
      </p:sp>
      <p:pic>
        <p:nvPicPr>
          <p:cNvPr id="8" name="Content Placeholder 4" descr="A bunch of different types of food&#10;&#10;Description automatically generated">
            <a:extLst>
              <a:ext uri="{FF2B5EF4-FFF2-40B4-BE49-F238E27FC236}">
                <a16:creationId xmlns:a16="http://schemas.microsoft.com/office/drawing/2014/main" id="{CE0155BD-FB3A-43C8-97C1-90EE722DAF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5281" b="24942"/>
          <a:stretch/>
        </p:blipFill>
        <p:spPr>
          <a:xfrm>
            <a:off x="664082" y="2007875"/>
            <a:ext cx="6969797" cy="3938272"/>
          </a:xfrm>
          <a:prstGeom prst="rect">
            <a:avLst/>
          </a:prstGeom>
        </p:spPr>
      </p:pic>
      <p:pic>
        <p:nvPicPr>
          <p:cNvPr id="6" name="btnInknoeActivity">
            <a:extLst>
              <a:ext uri="{FF2B5EF4-FFF2-40B4-BE49-F238E27FC236}">
                <a16:creationId xmlns:a16="http://schemas.microsoft.com/office/drawing/2014/main" id="{15E074FE-CFD2-4EB9-B6FC-CD79B0E173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33" y="4861475"/>
            <a:ext cx="2643703" cy="68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5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4507-0B4B-4F93-BD66-3C02A58F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Paraphrase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78B57A3-0451-491A-9BF1-3899BA39F6D3}"/>
              </a:ext>
            </a:extLst>
          </p:cNvPr>
          <p:cNvSpPr txBox="1">
            <a:spLocks/>
          </p:cNvSpPr>
          <p:nvPr/>
        </p:nvSpPr>
        <p:spPr>
          <a:xfrm>
            <a:off x="5798458" y="1992518"/>
            <a:ext cx="5929045" cy="198895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6378FF"/>
                </a:solidFill>
                <a:latin typeface="+mn-lt"/>
              </a:rPr>
              <a:t>What is an arithmetic mean</a:t>
            </a:r>
            <a:r>
              <a:rPr lang="en-US" dirty="0">
                <a:solidFill>
                  <a:srgbClr val="3F51B5"/>
                </a:solidFill>
                <a:latin typeface="+mn-lt"/>
              </a:rPr>
              <a:t>?</a:t>
            </a:r>
          </a:p>
        </p:txBody>
      </p:sp>
      <p:pic>
        <p:nvPicPr>
          <p:cNvPr id="9" name="Picture 2" descr="Image result for global warming">
            <a:extLst>
              <a:ext uri="{FF2B5EF4-FFF2-40B4-BE49-F238E27FC236}">
                <a16:creationId xmlns:a16="http://schemas.microsoft.com/office/drawing/2014/main" id="{EF3E9B74-B0F2-4A7F-819C-51C210D35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r="10604"/>
          <a:stretch/>
        </p:blipFill>
        <p:spPr bwMode="auto">
          <a:xfrm>
            <a:off x="1967" y="2171246"/>
            <a:ext cx="5586426" cy="33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D716C99D-D223-496A-9BBD-72627FE750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12" y="4244924"/>
            <a:ext cx="2776649" cy="71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934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925929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,&quot;HasMultipleSubmission&quot;:false,&quot;HasAutoStop&quot;:true,&quot;HasMinimizeMode&quot;:false,&quot;TimerValue&quot;:&quot;03:00&quot;,&quot;HasAutoStart&quot;:false,&quot;HasCorrectAnswers&quot;:false,&quot;McqAnswers&quot;:[],&quot;ActivityId&quot;:&quot;&quot;,&quot;IaMcqCompetition&quot;:false,&quot;IsAnonymous&quot;:true,&quot;AutoAdvance&quot;:false,&quot;IsCompetitionMode&quot;:fals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,&quot;HasMultipleSubmission&quot;:false,&quot;HasAutoStop&quot;:true,&quot;HasMinimizeMode&quot;:false,&quot;TimerValue&quot;:&quot;03:00&quot;,&quot;HasAutoStart&quot;:false,&quot;HasCorrectAnswers&quot;:false,&quot;McqAnswers&quot;:[],&quot;ActivityId&quot;:&quot;&quot;,&quot;IaMcqCompetition&quot;:false,&quot;IsAnonymous&quot;:true,&quot;AutoAdvance&quot;:false,&quot;IsCompetition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5,&quot;WcOptionCount&quot;:10,&quot;HasMultipleSubmission&quot;:false,&quot;HasAutoStop&quot;:true,&quot;HasMinimizeMode&quot;:false,&quot;TimerValue&quot;:&quot;01:00&quot;,&quot;HasAutoStart&quot;:false,&quot;HasCorrectAnswers&quot;:true,&quot;McqAnswers&quot;:[&quot;D&quot;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5,&quot;WcOptionCount&quot;:10,&quot;HasMultipleSubmission&quot;:false,&quot;HasAutoStop&quot;:true,&quot;HasMinimizeMode&quot;:false,&quot;TimerValue&quot;:&quot;01:00&quot;,&quot;HasAutoStart&quot;:false,&quot;HasCorrectAnswers&quot;:true,&quot;McqAnswers&quot;:[&quot;E&quot;],&quot;ActivityId&quot;:&quot;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5,&quot;WcOptionCount&quot;:10,&quot;HasMultipleSubmission&quot;:false,&quot;HasAutoStop&quot;:true,&quot;HasMinimizeMode&quot;:false,&quot;TimerValue&quot;:&quot;01:00&quot;,&quot;HasAutoStart&quot;:false,&quot;HasCorrectAnswers&quot;:true,&quot;McqAnswers&quot;:[&quot;D&quot;],&quot;ActivityId&quot;:&quot;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5,&quot;WcOptionCount&quot;:10,&quot;HasMultipleSubmission&quot;:false,&quot;HasAutoStop&quot;:true,&quot;HasMinimizeMode&quot;:false,&quot;TimerValue&quot;:&quot;01:00&quot;,&quot;HasAutoStart&quot;:false,&quot;HasCorrectAnswers&quot;:true,&quot;McqAnswers&quot;:[&quot;D&quot;],&quot;ActivityId&quot;:&quot;&quot;,&quot;IaMcqCompetition&quot;:false,&quot;IsAnonymous&quot;:false,&quot;AutoAdvance&quot;:false,&quot;IsCompetition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5,&quot;WcOptionCount&quot;:10,&quot;HasMultipleSubmission&quot;:false,&quot;HasAutoStop&quot;:true,&quot;HasMinimizeMode&quot;:false,&quot;TimerValue&quot;:&quot;01:00&quot;,&quot;HasAutoStart&quot;:false,&quot;HasCorrectAnswers&quot;:true,&quot;McqAnswers&quot;:[&quot;C&quot;],&quot;ActivityId&quot;:&quot;&quot;,&quot;IaMcqCompetition&quot;:false,&quot;IsAnonymous&quot;:false,&quot;AutoAdvance&quot;:false,&quot;IsCompetitionMode&quot;:fals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5,&quot;WcOptionCount&quot;:10,&quot;HasMultipleSubmission&quot;:false,&quot;HasAutoStop&quot;:true,&quot;HasMinimizeMode&quot;:false,&quot;TimerValue&quot;:&quot;01:00&quot;,&quot;HasAutoStart&quot;:false,&quot;HasCorrectAnswers&quot;:true,&quot;McqAnswers&quot;:[&quot;B&quot;],&quot;ActivityId&quot;:&quot;&quot;,&quot;IaMcqCompetition&quot;:false,&quot;IsAnonymous&quot;:false,&quot;AutoAdvance&quot;:false,&quot;IsCompetitionMode&quot;:fals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,&quot;HasMultipleSubmission&quot;:true,&quot;HasAutoStop&quot;:tru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,&quot;HasMultipleSubmission&quot;:false,&quot;HasAutoStop&quot;:true,&quot;HasMinimizeMode&quot;:false,&quot;TimerValue&quot;:&quot;03:00&quot;,&quot;HasAutoStart&quot;:false,&quot;HasCorrectAnswers&quot;:false,&quot;McqAnswers&quot;:[],&quot;ActivityId&quot;:&quot;&quot;,&quot;IaMcqCompetition&quot;:false,&quot;IsAnonymous&quot;:true,&quot;AutoAdvance&quot;:false,&quot;IsCompetitionMode&quot;:false}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1657</TotalTime>
  <Words>216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Roboto</vt:lpstr>
      <vt:lpstr>Trebuchet MS</vt:lpstr>
      <vt:lpstr>Verdana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Paraphrase</vt:lpstr>
      <vt:lpstr>Draw a graph</vt:lpstr>
      <vt:lpstr>Image upload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New</cp:lastModifiedBy>
  <cp:revision>235</cp:revision>
  <dcterms:created xsi:type="dcterms:W3CDTF">2021-12-02T05:55:52Z</dcterms:created>
  <dcterms:modified xsi:type="dcterms:W3CDTF">2023-02-09T15:11:38Z</dcterms:modified>
</cp:coreProperties>
</file>