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h-TH" dirty="0" smtClean="0"/>
              <a:t>วิธีการสอนในศตวรรษที่ </a:t>
            </a:r>
            <a:r>
              <a:rPr lang="th-TH" dirty="0" smtClean="0"/>
              <a:t>๒๑</a:t>
            </a:r>
            <a:br>
              <a:rPr lang="th-TH" dirty="0" smtClean="0"/>
            </a:br>
            <a:r>
              <a:rPr lang="th-TH" dirty="0" smtClean="0"/>
              <a:t>“</a:t>
            </a:r>
            <a:r>
              <a:rPr lang="th-TH" dirty="0" smtClean="0"/>
              <a:t>การบรรยาย”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อาจารย์วีรพจน์ รัตนวาร</a:t>
            </a:r>
          </a:p>
          <a:p>
            <a:r>
              <a:rPr lang="th-TH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อ้างอิงจาก วิจารณ์ พานิช. 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(2559)</a:t>
            </a:r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. สอนอย่างมือชั้นครู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. </a:t>
            </a:r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นครปฐม 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:</a:t>
            </a:r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โครงการผู้นำแห่งอนาคต คณะวิทยาการเรียนรู้และศึกษาศาสตร์ มหาวิทยาลัยธรรมศาสตร์.</a:t>
            </a:r>
            <a:endParaRPr lang="en-US" sz="14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2762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คำแนะนำ คือ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ในแต่ละ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ควรใช้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วิธีน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ที่ต่างกันเพื่อให้ไม่น่าเบื่อ ควร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ใช้โสตทัศนูปกรณ์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ช่วยแค่พอเหมาะ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ผู้เรียนสมัย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นี้ชอบเรียนผ่าน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Infographic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คนสมัยก่อน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รวมทั้งควรเตรียมตัวอย่างไว้เร้าความสนใจ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นอกจากนี้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ตอนส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ควรใช้เทคนิค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พูดซ้ำ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พูด ๓ ครั้งด้วยภาษาที่ต่างกัน ครั้งแรกใช้ภาษา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วิชาการ ครั้ง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ที่สองใช้ภาษาที่เป็นทางการ และครั้งที่สามใช้ภาษาของคนธรรมดา </a:t>
            </a:r>
          </a:p>
        </p:txBody>
      </p:sp>
    </p:spTree>
    <p:extLst>
      <p:ext uri="{BB962C8B-B14F-4D97-AF65-F5344CB8AC3E}">
        <p14:creationId xmlns:p14="http://schemas.microsoft.com/office/powerpoint/2010/main" val="229590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บทสรุป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ควรท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ในช่วง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๕ นาทีท้ายของคาบเรียน แต่ดีที่สุดให้นักศึกษาเป็นผู้สรุป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หลายรูปแบบ เช่น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ชี้ให้นักศึกษาคนใดคนหนึ่ง หรือ ๒-๓ คน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สรุป ในเวลา ๒ นาที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ให้นักศึกษาทุกคนเขียนบทสรุป ๑๐ บรรทัดส่ง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อาจารย์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เทคนิคอื่น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ๆ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587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บรรยายอย่าง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ได้ผล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เทคนิค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หรือความสามารถในการบรรยาย ซึ่งเป็นทักษะ คือ ฝึกได้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ทั้งศาสตร์และ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ศิลป์ อาจารย์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บางคนมีพรสวรรค์บรรยายได้กินใจ และสร้างความน่าสนใจ ของวิชาได้ดี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การมีวิชาความรู้ที่แน่นและทันสมัยในวิชานั้น ประกอบกับ การเตรียมตัวที่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ดีเป็นปัจจัยส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ที่สุดที่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บรรลุผล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ลัพธ์ของการเรียนรู้ที่ตั้งเป้าหมาย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ไว้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ในขณะ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ที่การพูด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เก่ง แต่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สาระ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น้อย ไม่อาจบรรลุผลลัพธ์การ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เรียนรู้ที่พึงประสงค์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177655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361" t="10167" r="39936" b="24516"/>
          <a:stretch/>
        </p:blipFill>
        <p:spPr>
          <a:xfrm>
            <a:off x="1154952" y="973668"/>
            <a:ext cx="8761413" cy="56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7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สอดแทรกกิจกรรม</a:t>
            </a:r>
            <a:r>
              <a:rPr lang="th-TH" dirty="0" smtClean="0"/>
              <a:t>ที่ผู้เรียนเป็น</a:t>
            </a:r>
            <a:r>
              <a:rPr lang="th-TH" dirty="0"/>
              <a:t>ผู้</a:t>
            </a:r>
            <a:r>
              <a:rPr lang="th-TH" dirty="0" smtClean="0"/>
              <a:t>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จับคู่เปรียบเทียบกัน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Pair and Compare)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ผู้เรียนที่นั่ง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ติดกัน จับคู่กันเปรียบเทียบ บันทึกการบรรยาย และเติมส่วนที่ขาดของตน (เวลา ๒ นาที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th-TH" sz="2800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จับคู่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เปรียบเทียบและถาม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Pair, Compare, and Ask)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เหมือนจับคู่เปรียบเทียบ แต่ที่เพิ่มคือ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ผู้เรียนบันทึก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สาระในการบรรยายที่ยังไม่เข้าใจให้นักศึกษา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ตอบคำถาม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ซึ่งกันและกัน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แล้วผู้สอนตอบ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ส่วนที่นักศึกษาตอบไม่ได้ (เวลา ๓ นาที และ อีก ๑-๒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นาทีสำหรับตอบค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483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ทบทวน</a:t>
            </a:r>
            <a:r>
              <a:rPr lang="th-TH" sz="2800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ความจ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Periodic Free-Recall)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ให้ผู้เรียนเขียนประเด็นส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ที่เรียนรู้ ใน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ที่ผ่านมา ๒ - ๓ ประเด็น และอาจ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ด้วยโดยห้ามดูสมุดจด อาจผสมกับเทคนิค “จับคู่เปรียบเทียบ และถาม”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ผู้เรียนก็จะตอบค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ซึ่งกันและกัน ไปส่วนหนึ่ง (เวลา ๒ นาที และอีก ๑-๒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หรับตอบค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ถาม)</a:t>
            </a:r>
          </a:p>
          <a:p>
            <a:r>
              <a:rPr lang="th-TH" sz="2800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สะท้อนความคิด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Reflection/Reaction Paragraph)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ให้นักศึกษาเขียนสะท้อน ความรู้สึกต่อเนื้อหาของ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หรือกิจกรรมที่เพิ่งผ่านไป แล้วหาอาสาสมัคร อ่านข้อเขียนแก่ชั้นเรียน ๓-๔ คน (เวลา ๓-๔ นาที)</a:t>
            </a:r>
          </a:p>
        </p:txBody>
      </p:sp>
    </p:spTree>
    <p:extLst>
      <p:ext uri="{BB962C8B-B14F-4D97-AF65-F5344CB8AC3E}">
        <p14:creationId xmlns:p14="http://schemas.microsoft.com/office/powerpoint/2010/main" val="222828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แก้ปัญหา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Solve a Problem)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ให้ผู้เรียนซ้อมทำแบบฝึกหัด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หรือแก้ปัญหาโดยใช้ ความรู้ที่เพิ่งเรียนใน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อาจท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เดียวหรือเป็นทีม ๒ - ๓ คน แล้วเรียก แบบสุ่มให้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บอกค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 - ๓ กลุ่ม (เวลา ๑ - ๓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นาทีสำหรับทำโจทย์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 - ๒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 สำหรับอ่านเฉลยค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ตอบ)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ปรนัยแบบหลายตัวเลือก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Multiple- Choice Item)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ฉายโจทย์ขึ้นจอ หรือ เขียนบนกระดานแล้ว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๔ ตัวเลือก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ให้ผู้เรียนบอก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ว่าตนเลือกตัวเลือกไหน โดยยกมือ ใช้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Flashcard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หรือใช้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Clicker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หลังจากนั้น อาจ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ให้ผู้เรียนปรึกษา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กับ เพื่อนข้างๆแล้วตอบใหม่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ตอนท้ายผู้สอนอาจ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อธิบาย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ส่วนที่ผู้เรียนมัก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เข้าใจผิด (เวลา ๓ นาที และอีก ๑-๒ นาที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สำหรับผู้สอนอธิบาย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37219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ออกข้อสอบปรนัยแบบหลายตัวเลือก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Multiple- Choice Test Item)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จัดผู้เรียนเป็น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กลุ่มย่อย ๒ - ๖ คน เพื่อให้ออกข้อสอบปรนัยแบบหลาย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ตัวเลือกส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ให้อาจารย์ สอดแทรกกิจกรรม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ที่ผู้เรียนเป็น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ผู้ปฏิบัติ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เป็นข้อสอบในภายหน้า กิจกรรมนี้ไม่ง่าย ต้องฝึกวิธีออกข้อสอบ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ให้แก่ผู้เรียนมา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ก่อน โดยต้องเรียนรู้ระดับการเรียนรู้ตาม </a:t>
            </a:r>
            <a:r>
              <a:rPr lang="en-US" sz="2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Bloom’sTaxonomy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เรื่อง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หลักการตัวเลือก ตัวลวง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ข้อสอบ (เวลา ๑-๓ นาที ต่อข้อสอบ ๑ ข้อ) </a:t>
            </a:r>
          </a:p>
        </p:txBody>
      </p:sp>
    </p:spTree>
    <p:extLst>
      <p:ext uri="{BB962C8B-B14F-4D97-AF65-F5344CB8AC3E}">
        <p14:creationId xmlns:p14="http://schemas.microsoft.com/office/powerpoint/2010/main" val="1046254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ฟัง ทวน และถาม ต่อด้วยการจับคู่ เปรียบเทียบ และตอบ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Listen, Recall, and Ask; Then Pair, Compare and Answer)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ให้ผู้เรียนฟัง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อย่างเดียว ห้ามจด หลังจากนั้นจึงให้จด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คัญที่จ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ลงสมุด รวมทั้ง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จดค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ลงไปด้วย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แนะนำให้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จดบรรทัด เว้นบรรทัด มีที่ว่างให้เขียนเติม หลังจากนั้นจึง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ให้ผู้เรียนจับคู่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 เติมส่วนที่ตนจดขาด รวมทั้ง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ซึ่งกันและกัน (เวลา ๓ - ๔ นาที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 และอีก ๒-๔ นาที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การจับคู่) </a:t>
            </a:r>
          </a:p>
        </p:txBody>
      </p:sp>
    </p:spTree>
    <p:extLst>
      <p:ext uri="{BB962C8B-B14F-4D97-AF65-F5344CB8AC3E}">
        <p14:creationId xmlns:p14="http://schemas.microsoft.com/office/powerpoint/2010/main" val="3332763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จับคู่ / กลุ่มสร้างกราฟิก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Pair / Group Graphic)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ทีมผู้เรียนสร้าง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กราฟิก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Concept Map, Mind Map, Thinking Map, Graphic Organizer,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ภาพ, ไดอะแกรม,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Flowchart, Matrix)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เป็นกิจกรรมที่ต้องใช้ความสามารถมาก และ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อาจารย์ได้ชิ้นงานที่ดีเอาไว้ประกอบการ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สอนผู้เรียนรุ่น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อื่นต่อๆไป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เมื่อผู้สอน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เก็บผลงานเอามาตรวจรายละเอียดในภายหลังก็จะสามารถเขียนบอก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ที่ยังเข้าใจ ผิดพลาดได้ด้วย (เวลา ๓-๑๐ นาที) </a:t>
            </a:r>
          </a:p>
        </p:txBody>
      </p:sp>
    </p:spTree>
    <p:extLst>
      <p:ext uri="{BB962C8B-B14F-4D97-AF65-F5344CB8AC3E}">
        <p14:creationId xmlns:p14="http://schemas.microsoft.com/office/powerpoint/2010/main" val="323978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212538" cy="2677648"/>
          </a:xfrm>
        </p:spPr>
        <p:txBody>
          <a:bodyPr/>
          <a:lstStyle/>
          <a:p>
            <a:r>
              <a:rPr lang="th-TH" dirty="0" smtClean="0"/>
              <a:t>ทำให้การบรรยาย </a:t>
            </a:r>
            <a:r>
              <a:rPr lang="th-TH" dirty="0"/>
              <a:t>เป็น</a:t>
            </a:r>
            <a:r>
              <a:rPr lang="th-TH" dirty="0" smtClean="0"/>
              <a:t>ประสบการณ์การ</a:t>
            </a:r>
            <a:r>
              <a:rPr lang="th-TH" dirty="0"/>
              <a:t>เรียนรู้ที่</a:t>
            </a:r>
            <a:r>
              <a:rPr lang="th-TH" dirty="0" smtClean="0"/>
              <a:t>ดี</a:t>
            </a:r>
            <a:endParaRPr lang="th-TH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THE LECTURE A LEARNING EXPERIENCE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7301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กรณีศึกษา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เร่งด่วน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Quick Case Study)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ฉายเรื่องของกรณีศึกษาสั้น ๆ ๑-๔ ย่อหน้า ขึ้นจอ หรือถ้ายาวกว่านั้น ให้พิมพ์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แจกผู้เรียนเป็น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รายคน ให้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ทีมผู้เรียนกลุ่ม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ย่อย เสนอข้อคิดเห็นในการแก้ปัญหาต่อชั้นเรียน โดยอาจ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ให้หรือ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ให้ผู้เรียนตอบคำถาม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มาตรฐานของกรณีศึกษาว่า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ปัญหาคืออะไร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เสนอวิธีแก้ไข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เสนอวิธีป้องกัน (เวลา ๓-๕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นาทีสำหรับทำโจทย์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ในกลุ่ม และ ๕-๑๐ นาที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การรายงานต่อชั้น และการอภิปรายแลกเปลี่ยน) </a:t>
            </a:r>
          </a:p>
        </p:txBody>
      </p:sp>
    </p:spTree>
    <p:extLst>
      <p:ext uri="{BB962C8B-B14F-4D97-AF65-F5344CB8AC3E}">
        <p14:creationId xmlns:p14="http://schemas.microsoft.com/office/powerpoint/2010/main" val="2507086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จับคู่/กลุ่ม และอภิปราย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Pair/Group and Discuss)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คู่ผู้เรียน/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กลุ่มย่อยร่วมกัน อภิปราย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ปลายเปิดให้ประยุกต์วิเคราะห์ ประเมิน สาระใน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หรือให้เชื่อมโยงบูรณาการเข้ากับสาระในวิชาอื่น ๆโดยให้เขียน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ร่างค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ในกระดาษ (เวลา ๓-๑๐ นาทีและ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เวลาส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และอภิปรายแลกเปลี่ยนอีก ๕-๑๐ นาที)</a:t>
            </a:r>
          </a:p>
        </p:txBody>
      </p:sp>
    </p:spTree>
    <p:extLst>
      <p:ext uri="{BB962C8B-B14F-4D97-AF65-F5344CB8AC3E}">
        <p14:creationId xmlns:p14="http://schemas.microsoft.com/office/powerpoint/2010/main" val="1294269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จับคู่/กลุ่ม และทบทวน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Pair / Group and Review)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อัตนัยส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เป็นการทบทวนก่อนสอบ สุ่มเลือกคู่ /กลุ่ม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ต่อชั้น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ผู้สอนอาจ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ลองให้คะแนนตามเกณฑ์ที่ได้ตกลงกันไว้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ก่อน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แล้ว และอาจ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ให้ผู้เรียนลอง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ให้คะแนนซึ่งกันและกัน เพื่อ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ซ้อมทำความ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เข้าใจคุณภาพ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(เวลา ๓-๑๐ นาที และอีก ๕-๑๕ นาที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03184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ฝึกให้ผู้เรียนจด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บันทึกเป็น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ผลการวิจัยบอกว่า การจดบันทึกช่วยให้การเรียนรู้จากการฟังการบรรยายได้ผลดีขึ้น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ผู้สอนพึง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ตระหนักว่าช่วง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ที่ผู้เรียนไม่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 ดังนั้น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จึงไม่มีทักษะการจด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ให้ผู้สอนต้อง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แนะน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ฝึกทักษะให้โดยเริ่มจากการบอก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เห็นคุณค่าของการจด</a:t>
            </a:r>
          </a:p>
        </p:txBody>
      </p:sp>
    </p:spTree>
    <p:extLst>
      <p:ext uri="{BB962C8B-B14F-4D97-AF65-F5344CB8AC3E}">
        <p14:creationId xmlns:p14="http://schemas.microsoft.com/office/powerpoint/2010/main" val="2603972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การจดบันทึกเป็นจะช่วยเพิ่มใจจดจ่อและสมาธิช่วยความเข้าใจและ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ช่วย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 แยกแยะเนื้อหาส่วน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หรือเป็นประเด็นหลักออกจากประเด็นปลีกย่อย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ช่วย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ให้เข้าใจ พัฒนาการ หรือที่มาของความรู้นั้น และเข้าใจโครงสร้างของมัน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การประยุกต์ใช้ความรู้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และใน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ระหว่างฟังการบรรยายจะเกิดกระบวนการเรียนรู้ระดับลึก โดย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ที่ผู้เรียนจะ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คิดตามไปด้วย และเกิดการฟังแบบ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Active Listening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เพราะ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ในการจด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ผู้เรียนต้อง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เขียนตาม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ถ้อยค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ตนเอง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Paraphrasing)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มีการตีความ มีการตั้ง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คำถาม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รวมทั้งมีการจัดระบบ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ความรู้ใหม่เข้า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ไปใน คลังความรู้เดิม</a:t>
            </a:r>
          </a:p>
        </p:txBody>
      </p:sp>
    </p:spTree>
    <p:extLst>
      <p:ext uri="{BB962C8B-B14F-4D97-AF65-F5344CB8AC3E}">
        <p14:creationId xmlns:p14="http://schemas.microsoft.com/office/powerpoint/2010/main" val="2251709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การจดบันทึกการบรรยายช่วย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สาระแม่นย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ขึ้น ยิ่งน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บันทึก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มาทบทวนเป็นระยะๆ ก็จะ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ยิ่งจ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แน่นแฟ้นยิ่งขึ้น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วิธี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จดบันทึกที่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แนะน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“Cornell System”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โดยแบ่งหน้ากระดาษออกเป็น ๓ ส่วน โดยจดเฉพาะสองในสามด้านขวาของหน้ากระดาษ เว้นว่างส่วนหนึ่งในสามด้านซ้าย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ไว้ส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 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โน้ต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ย่อ หรือบันทึกสาระ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ที่สุด </a:t>
            </a:r>
          </a:p>
        </p:txBody>
      </p:sp>
    </p:spTree>
    <p:extLst>
      <p:ext uri="{BB962C8B-B14F-4D97-AF65-F5344CB8AC3E}">
        <p14:creationId xmlns:p14="http://schemas.microsoft.com/office/powerpoint/2010/main" val="633678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ฝึกผู้เรียนให้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มีทักษะการจดบันทึก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สาระส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Concept Maps, Mind Maps, Graphic Organizers, </a:t>
            </a:r>
            <a:r>
              <a:rPr lang="en-US" sz="2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Metrices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และไดอะแกรม เพื่อให้รู้จักใช้ประโยชน์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ด้วย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ภาพ บอก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ให้ผู้เรียนทราบ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ว่าศิลปะชั้นสูงของการจด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บรรยายคือ 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บรรจุสาระที่ครบถ้วน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น้อยที่สุด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3642055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ตัวอย่างคำแนะนำที่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ควร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ให้แก่ผู้เรียน 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ไป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ที่ห้องบรรยายก่อนเวลาเพื่อเตรียมจิตใจให้พร้อม ทบทวนบันทึกจากการบรรยาย ครั้งก่อน และอ่านเอกสาร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ที่ผู้สอนมอบหมาย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ให้อ่านมาก่อน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 รวมทั้งเตรียมถามส่วนที่ไม่เข้าใจ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ให้อ่านง่าย เว้นที่ว่างทางซ้ายมือ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ไว้ ทำโน้ต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ย่อหรือเขียน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ส่วนสำคัญ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ทบทวน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ส่วนที่จดแล้ว ๒-๓ บรรทัดที่ผ่านมา และแก้ไขเพิ่มเติมเป็นระยะๆ </a:t>
            </a:r>
          </a:p>
        </p:txBody>
      </p:sp>
    </p:spTree>
    <p:extLst>
      <p:ext uri="{BB962C8B-B14F-4D97-AF65-F5344CB8AC3E}">
        <p14:creationId xmlns:p14="http://schemas.microsoft.com/office/powerpoint/2010/main" val="599014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เขียนส่วนที่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สัมพันธ์ส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และข้อสรุปให้เด่นชัดกว่าส่วนอื่น โดยอาจขีดเส้นใต้ ขีดเส้นแดง วงกลม หรือ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เขียนซ้ำไว้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ที่ที่ว่างทางซ้ายมือ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ให้มีโครงสร้างของเนื้อหา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ตามที่ผู้สอนบอก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ที่ผู้สอนให้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โครงเรื่องมาก่อน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สังเกตจุดส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ที่ผู้สอนเน้น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ด้วยวิธีการต่างๆ หรือจากหน้าตาท่าทาง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วาด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รูป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Concept Map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หรือไดอะแกรม เพื่อช่วย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จาก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ภาพ</a:t>
            </a:r>
          </a:p>
        </p:txBody>
      </p:sp>
    </p:spTree>
    <p:extLst>
      <p:ext uri="{BB962C8B-B14F-4D97-AF65-F5344CB8AC3E}">
        <p14:creationId xmlns:p14="http://schemas.microsoft.com/office/powerpoint/2010/main" val="1928925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กำหนด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ตัวย่อ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ใช้บ่อยขึ้นใช้เองเพื่อช่วยให้จดได้เร็ว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เวลา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ที่ผู้สอนพูดซ้ำหรือ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เว้นช่วงในการทบทวน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แก้ไข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ทดลอง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ใช้ปากกาต่างชนิด จนพบปากกาที่เขียนลื่น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ถูกใจ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ถ้าผู้สอนบรรยาย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เร็วเกินไปจนฟังไม่ทัน ยกมือพูดอย่างสุภาพที่สุด ขอ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ให้ผู้สอน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พูดช้า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ลง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056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การบรรยาย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การบรรยายที่ดีประกอบกับวิธีเรียนที่ดี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ของผู้เรียนจะ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เปลี่ยนการบรรยายจาก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Passive Learning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Active Learning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ผู้สอนต้อง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จัดโครงสร้างการบรรยายเป็น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ตอนๆ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คั่นด้วยกิจกรรม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ที่ผู้เรียนเป็น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ผู้ปฏิบัติและต้อง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แนะนำวิธี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จดการบรรยายที่ดี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ให้แก่ผู้เรียนด้วย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ปัจจุบัน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เป็นที่ยอมรับว่า การบรรยายเป็นวิธีสอนที่ได้ผลการเรียนรู้น้อย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แต่ก็ไม่ได้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หมายความ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ว่า 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บรรยายไม่มี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 เพราะ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การบรรยายที่ดีก็สร้างแรงบันดาลใจต่อวิชานั้นได้มากเช่นกัน รวมทั้งในปัจจุบัน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คิดค้นวิธีการขึ้นมาเสริม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การบรรยายที่ดีสร้างผลลัพธ์การเรียนรู้ถึงระดับ ๖-๗ ได้ </a:t>
            </a:r>
          </a:p>
        </p:txBody>
      </p:sp>
    </p:spTree>
    <p:extLst>
      <p:ext uri="{BB962C8B-B14F-4D97-AF65-F5344CB8AC3E}">
        <p14:creationId xmlns:p14="http://schemas.microsoft.com/office/powerpoint/2010/main" val="3483264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ถ้าจดไม่ทันส่วนใดให้เว้นช่องว่างไว้เอาไว้เติมทีหลัง โดยถามจากเพื่อน หรือ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ถามผู้สอน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แยก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ส่วนข้อคิดเห็นของตนเองออกจากเนื้อหาการ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ทบทวน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ปรับปรุงบันทึกการบรรยายภายใน ๒๔ ชั่วโมง พร้อม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กับท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โน้ต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ย่อ และ ดึงประเด็น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คัญมา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จดไว้ที่ที่ว่างด้านซ้าย</a:t>
            </a:r>
          </a:p>
        </p:txBody>
      </p:sp>
    </p:spTree>
    <p:extLst>
      <p:ext uri="{BB962C8B-B14F-4D97-AF65-F5344CB8AC3E}">
        <p14:creationId xmlns:p14="http://schemas.microsoft.com/office/powerpoint/2010/main" val="2732307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ผู้สอนควร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ให้ผู้เรียนจด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การบรรยายสะดวกขึ้น โดยจัดระบบการบรรยายออก เป็น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เนื้อเรื่อง และข้อสรุปอย่างชัดเจน และมีเค้าโครง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ให้แก่ผู้เรียน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การจัดแบ่ง การบรรยายออกเป็นตอนๆ ที่เรียกว่า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คั่นด้วยกิจกรรม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ที่ผู้เรียนเป็น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ผู้ปฏิบัติ รวมทั้งจัดเวลาพักบรรยายสั้นๆ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ให้ผู้เรียนเพิ่มเติม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ข้อความที่จดไม่ทัน และจัดให้มีการทบทวน ตอนจบคาบ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End -Of- Class Review)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สิ่งที่ผู้สอนจะ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ช่วยได้มากคือ จัดเอกสารโครงสร้างการบรรยายมอบ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ให้แก่ผู้เรียน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โดยอาจเอาขึ้นเว็บไซต์ของรายวิชา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ให้ผู้เรียนดาวน์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โหลดล่วงหน้า หรือจะพิมพ์แจกในชั้นเรียน ก็ได้ </a:t>
            </a:r>
          </a:p>
        </p:txBody>
      </p:sp>
    </p:spTree>
    <p:extLst>
      <p:ext uri="{BB962C8B-B14F-4D97-AF65-F5344CB8AC3E}">
        <p14:creationId xmlns:p14="http://schemas.microsoft.com/office/powerpoint/2010/main" val="2967938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ทำให้การบรรยาย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เป็นประโยชน์ต่อทุกคน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ผู้เรียนบาง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คนหัวช้า หรือไม่สามารถฟังไปจดไปได้ หรือมักจะจดไม่ทัน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ผู้สอนต้องหาทาง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ฝึกทักษะให้จัดโครงสร้างการบรรยายให้รวมทั้งใช้ช่วงเวลาคั่นระหว่าง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Mini Lecture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ให้ท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กิจกรรม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“จับคู่เปรียบเทียบ</a:t>
            </a:r>
            <a:r>
              <a:rPr 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r>
              <a:rPr lang="th-TH" sz="280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เพื่อให้ผู้เรียนที่จด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ไม่ทันได้เพิ่มเติมบันทึกส่วน</a:t>
            </a:r>
            <a:r>
              <a:rPr 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280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ขาด เป็น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ต้น</a:t>
            </a:r>
          </a:p>
        </p:txBody>
      </p:sp>
    </p:spTree>
    <p:extLst>
      <p:ext uri="{BB962C8B-B14F-4D97-AF65-F5344CB8AC3E}">
        <p14:creationId xmlns:p14="http://schemas.microsoft.com/office/powerpoint/2010/main" val="221158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อย่างไรก็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ตามหลักการส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คัญ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ที่สุดในการสอนโดยบรรยายคือ </a:t>
            </a: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น้อยไว้เป็นดี”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marL="0" indent="0" algn="ctr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Less is More) </a:t>
            </a: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มีวิธีการสร้างสรรค์คือ </a:t>
            </a: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เปลี่ยน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การบ้าน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52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เตรียมการบรรยาย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ดี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เริ่มต้นที่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หนด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ผลลัพธ์การเรียนรู้ที่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ต้องการส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หรับ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การบรรยายคาบนั้น โดย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นึงถึง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จุดอ่อนที่พบบ่อยที่สุด ๒ ประการในการ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 คือ </a:t>
            </a: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ใส่เนื้อหามากเกินไป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บรรยายเร็วเกินไปจนนักศึกษาตามไม่ทัน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หลักการสำคัญ คือ เตรียม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จัดเนื้อหาของการบรรยายเป็น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ตอนๆ ที่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อาจ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เรียกว่า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Mini Lecture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ความยาวตอนละ ๑๐ - ๑๕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นาที คั่น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ด้วยกิจกรรม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ของผู้เรียนช่วง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ละ ๒ - ๑๕ นาทีเพื่อให้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ผู้เรียนตื่นตัว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เรียนรู้อยู่ตลอดเวลา ไม่ง่วง เบื่อ หรือขาด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สมาธิ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297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การบรรยายที่ดีประกอบด้วย ๓ ส่วน คือ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บทนำ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Introduction) </a:t>
            </a:r>
            <a:endPara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ส่วนเนื้อเรื่อง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Body) </a:t>
            </a:r>
            <a:endPara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สรุป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Conclusion) 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19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บทน</a:t>
            </a:r>
            <a:r>
              <a:rPr lang="th-TH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ดี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ประกอบด้วย ๓ ส่วน คือ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บอกว่าการบรรยายตอนนี้เกี่ยวข้องกับวัตถุประสงค์ในภาพรวมของรายวิชาอย่างไร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เชื่อมโยงความรู้ตอนนี้กับบทที่แล้ว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สร้างความน่าสนใจด้วยการเร้าความประหลาดใจ ความคุ้นเคย ความอยากรู้ และความค้างคาใจ</a:t>
            </a:r>
          </a:p>
        </p:txBody>
      </p:sp>
    </p:spTree>
    <p:extLst>
      <p:ext uri="{BB962C8B-B14F-4D97-AF65-F5344CB8AC3E}">
        <p14:creationId xmlns:p14="http://schemas.microsoft.com/office/powerpoint/2010/main" val="88017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รน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ำ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เสนอ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เนื้อเรื่องในการ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บรรยาย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ทำได้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หลากหลายวิธี เช่น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๑)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แบบนิรนัย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Deduction)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เริ่ม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จากทฤษฎีแล้วยกตัวอย่างเรื่องจริง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๒)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แบบอุปนัย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Induction)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เริ่ม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เรื่องราวนำสู่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ทฤษฎี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แบบทดสอบสมมติฐาน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Hypothesis Testing)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เริ่มจากทฤษฎี สู่สมมติฐาน และการแสดงหลักฐานพิสูจน์ หรือหักล้างสมมติฐาน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๔)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จากปัญหาสู่แนวทางแก้ปัญหา </a:t>
            </a:r>
          </a:p>
        </p:txBody>
      </p:sp>
    </p:spTree>
    <p:extLst>
      <p:ext uri="{BB962C8B-B14F-4D97-AF65-F5344CB8AC3E}">
        <p14:creationId xmlns:p14="http://schemas.microsoft.com/office/powerpoint/2010/main" val="219339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(๕)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จากสาเหตุสู่ผลที่เกิดขึ้น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Cause to Effect) </a:t>
            </a:r>
            <a:endPara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๖)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จากหลักการสู่การประยุกต์ใช้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๗)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จากสิ่งที่คุ้นเคยสู่สิ่งที่ไม่คุ้นเคย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๘)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ข้อโต้เถียงสู่ข้อยุติ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๙) กา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เสนอ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เหตุการณ์ตามการเกิดก่อนหลัง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437464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370</TotalTime>
  <Words>2395</Words>
  <Application>Microsoft Office PowerPoint</Application>
  <PresentationFormat>Widescreen</PresentationFormat>
  <Paragraphs>96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Angsana New</vt:lpstr>
      <vt:lpstr>Arial</vt:lpstr>
      <vt:lpstr>Century Gothic</vt:lpstr>
      <vt:lpstr>Cordia New</vt:lpstr>
      <vt:lpstr>TH SarabunPSK</vt:lpstr>
      <vt:lpstr>Times New Roman</vt:lpstr>
      <vt:lpstr>Wingdings 3</vt:lpstr>
      <vt:lpstr>Ion Boardroom</vt:lpstr>
      <vt:lpstr>วิธีการสอนในศตวรรษที่ ๒๑ “การบรรยาย”</vt:lpstr>
      <vt:lpstr>ทำให้การบรรยาย เป็นประสบการณ์การเรียนรู้ที่ดี</vt:lpstr>
      <vt:lpstr>การบรรยาย</vt:lpstr>
      <vt:lpstr>PowerPoint Presentation</vt:lpstr>
      <vt:lpstr>เตรียมการบรรยายที่ดี</vt:lpstr>
      <vt:lpstr>PowerPoint Presentation</vt:lpstr>
      <vt:lpstr>PowerPoint Presentation</vt:lpstr>
      <vt:lpstr>การนำเสนอเนื้อเรื่องในการบรรยาย</vt:lpstr>
      <vt:lpstr>PowerPoint Presentation</vt:lpstr>
      <vt:lpstr>PowerPoint Presentation</vt:lpstr>
      <vt:lpstr>PowerPoint Presentation</vt:lpstr>
      <vt:lpstr>บรรยายอย่างได้ผล</vt:lpstr>
      <vt:lpstr>PowerPoint Presentation</vt:lpstr>
      <vt:lpstr>สอดแทรกกิจกรรมที่ผู้เรียนเป็นผู้ปฏิบัติ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ฝึกให้ผู้เรียนจดบันทึกเป็น</vt:lpstr>
      <vt:lpstr>PowerPoint Presentation</vt:lpstr>
      <vt:lpstr>PowerPoint Presentation</vt:lpstr>
      <vt:lpstr>PowerPoint Presentation</vt:lpstr>
      <vt:lpstr>ตัวอย่างคำแนะนำที่ควรให้แก่ผู้เรียน </vt:lpstr>
      <vt:lpstr>PowerPoint Presentation</vt:lpstr>
      <vt:lpstr>PowerPoint Presentation</vt:lpstr>
      <vt:lpstr>PowerPoint Presentation</vt:lpstr>
      <vt:lpstr>PowerPoint Presentation</vt:lpstr>
      <vt:lpstr>ทำให้การบรรยายเป็นประโยชน์ต่อทุกคน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วิธีการสอนในศตวรรษที่ ๒๑</dc:title>
  <dc:creator>User</dc:creator>
  <cp:lastModifiedBy>User</cp:lastModifiedBy>
  <cp:revision>28</cp:revision>
  <dcterms:created xsi:type="dcterms:W3CDTF">2020-05-20T03:39:40Z</dcterms:created>
  <dcterms:modified xsi:type="dcterms:W3CDTF">2020-05-28T05:04:18Z</dcterms:modified>
</cp:coreProperties>
</file>